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77" r:id="rId7"/>
    <p:sldId id="261" r:id="rId8"/>
    <p:sldId id="262" r:id="rId9"/>
    <p:sldId id="263" r:id="rId10"/>
    <p:sldId id="264" r:id="rId11"/>
    <p:sldId id="270" r:id="rId12"/>
    <p:sldId id="265" r:id="rId13"/>
    <p:sldId id="266" r:id="rId14"/>
    <p:sldId id="267" r:id="rId15"/>
    <p:sldId id="268" r:id="rId16"/>
    <p:sldId id="269" r:id="rId17"/>
    <p:sldId id="276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D3D6"/>
    <a:srgbClr val="689987"/>
    <a:srgbClr val="537279"/>
    <a:srgbClr val="0D283B"/>
    <a:srgbClr val="3363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4660"/>
  </p:normalViewPr>
  <p:slideViewPr>
    <p:cSldViewPr snapToGrid="0">
      <p:cViewPr varScale="1">
        <p:scale>
          <a:sx n="62" d="100"/>
          <a:sy n="62" d="100"/>
        </p:scale>
        <p:origin x="7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CE57E-877B-4986-A1CC-9101CADD1843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FDD26-9743-42D1-8CA9-C44CE8176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3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FDD26-9743-42D1-8CA9-C44CE8176E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08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FDD26-9743-42D1-8CA9-C44CE8176E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4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8F25-52E9-44F3-A1C2-EDFB9B099A8F}" type="datetime1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6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9478-649B-4571-8AC4-E38E49255DB4}" type="datetime1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55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C3AB-C90F-468C-B111-73495B0731ED}" type="datetime1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6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DF1EC-0795-47FB-B68C-F55F0E62F136}" type="datetime1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74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61D50-8C4F-4D33-A6A8-081BEF30AA6C}" type="datetime1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35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79C0F-B51A-4405-AF78-A3B7F48829D5}" type="datetime1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2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6D5B-869A-47C6-8EBD-1221357DA61E}" type="datetime1">
              <a:rPr lang="en-US" smtClean="0"/>
              <a:t>11/15/2021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7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5F9AB-9F61-4ED1-AC16-B32E18A66539}" type="datetime1">
              <a:rPr lang="en-US" smtClean="0"/>
              <a:t>11/15/2021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3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1DF0-B6A7-45D8-841A-6390EE2701B1}" type="datetime1">
              <a:rPr lang="en-US" smtClean="0"/>
              <a:t>11/15/2021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74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987C8-2E7E-424D-B104-FC6A2DD980A7}" type="datetime1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03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6C90-4FB0-4DD3-B182-6C968A647E6C}" type="datetime1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4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2631C-BD98-461F-921D-1EDD36D21AB6}" type="datetime1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65822-C810-4008-B881-6864F0790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0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3.mp4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fish swimming in the water&#10;&#10;Description automatically generated with low confidence">
            <a:extLst>
              <a:ext uri="{FF2B5EF4-FFF2-40B4-BE49-F238E27FC236}">
                <a16:creationId xmlns:a16="http://schemas.microsoft.com/office/drawing/2014/main" id="{1AABA697-5408-4750-92AD-1A32D83D9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81527-4EB0-48B7-AAEB-93CFA5DDD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pt-PT" sz="6600">
                <a:solidFill>
                  <a:srgbClr val="FFFFFF"/>
                </a:solidFill>
              </a:rPr>
              <a:t>Fish Behavior Detection through Video Frames and Trajectories</a:t>
            </a:r>
            <a:endParaRPr lang="en-US" sz="66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9A1FF-461D-4359-B787-F12857E1B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FFFFFF"/>
                </a:solidFill>
              </a:rPr>
              <a:t>Gonçalo Adolfo</a:t>
            </a:r>
          </a:p>
          <a:p>
            <a:r>
              <a:rPr lang="pt-PT" dirty="0" err="1">
                <a:solidFill>
                  <a:srgbClr val="FFFFFF"/>
                </a:solidFill>
              </a:rPr>
              <a:t>Supervisors</a:t>
            </a:r>
            <a:r>
              <a:rPr lang="pt-PT" dirty="0">
                <a:solidFill>
                  <a:srgbClr val="FFFFFF"/>
                </a:solidFill>
              </a:rPr>
              <a:t> Prof. Alexandre Bernardino </a:t>
            </a:r>
            <a:r>
              <a:rPr lang="pt-PT" dirty="0" err="1">
                <a:solidFill>
                  <a:srgbClr val="FFFFFF"/>
                </a:solidFill>
              </a:rPr>
              <a:t>and</a:t>
            </a:r>
            <a:r>
              <a:rPr lang="pt-PT" dirty="0">
                <a:solidFill>
                  <a:srgbClr val="FFFFFF"/>
                </a:solidFill>
              </a:rPr>
              <a:t> Prof. </a:t>
            </a:r>
            <a:r>
              <a:rPr lang="pt-PT" dirty="0" err="1">
                <a:solidFill>
                  <a:srgbClr val="FFFFFF"/>
                </a:solidFill>
              </a:rPr>
              <a:t>H.Sofia</a:t>
            </a:r>
            <a:r>
              <a:rPr lang="pt-PT" dirty="0">
                <a:solidFill>
                  <a:srgbClr val="FFFFFF"/>
                </a:solidFill>
              </a:rPr>
              <a:t> Pinto</a:t>
            </a:r>
          </a:p>
          <a:p>
            <a:r>
              <a:rPr lang="pt-PT" dirty="0">
                <a:solidFill>
                  <a:srgbClr val="FFFFFF"/>
                </a:solidFill>
              </a:rPr>
              <a:t>Instituto Superior Técnico, Universidade de Lisboa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68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C4A9DA-22B3-416B-A4FF-CB91D5251940}"/>
              </a:ext>
            </a:extLst>
          </p:cNvPr>
          <p:cNvSpPr txBox="1"/>
          <p:nvPr/>
        </p:nvSpPr>
        <p:spPr>
          <a:xfrm>
            <a:off x="452061" y="0"/>
            <a:ext cx="744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Interesting Moments - Classification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ED020C4-75F5-4760-972F-5C148749D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1004"/>
            <a:ext cx="12192000" cy="59769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7F49E0-7822-4D98-9D85-A75917BD189E}"/>
              </a:ext>
            </a:extLst>
          </p:cNvPr>
          <p:cNvSpPr txBox="1"/>
          <p:nvPr/>
        </p:nvSpPr>
        <p:spPr>
          <a:xfrm>
            <a:off x="10551558" y="4733348"/>
            <a:ext cx="1366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SVM, KNN</a:t>
            </a:r>
          </a:p>
          <a:p>
            <a:r>
              <a:rPr lang="pt-PT" dirty="0"/>
              <a:t>DT, RF</a:t>
            </a:r>
          </a:p>
          <a:p>
            <a:r>
              <a:rPr lang="pt-PT" dirty="0"/>
              <a:t>NB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571D40-2AA1-46DB-ADDA-F9006A3A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27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C4A9DA-22B3-416B-A4FF-CB91D5251940}"/>
              </a:ext>
            </a:extLst>
          </p:cNvPr>
          <p:cNvSpPr txBox="1"/>
          <p:nvPr/>
        </p:nvSpPr>
        <p:spPr>
          <a:xfrm>
            <a:off x="452061" y="0"/>
            <a:ext cx="8096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Interesting Moments - Rules Specification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D249919-B33A-4996-A274-E9C97375E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6" y="866877"/>
            <a:ext cx="8441867" cy="3571559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18CD15E-2E11-4FC8-A4EF-DF85221BF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66" y="3577650"/>
            <a:ext cx="6743331" cy="32803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D37BA7-D730-4A32-8D64-CD2A6F00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84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C4A9DA-22B3-416B-A4FF-CB91D5251940}"/>
              </a:ext>
            </a:extLst>
          </p:cNvPr>
          <p:cNvSpPr txBox="1"/>
          <p:nvPr/>
        </p:nvSpPr>
        <p:spPr>
          <a:xfrm>
            <a:off x="452061" y="0"/>
            <a:ext cx="744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Anomaly Detection - Clustering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E6B085-063C-4281-AD3C-4A825234FC10}"/>
              </a:ext>
            </a:extLst>
          </p:cNvPr>
          <p:cNvSpPr txBox="1"/>
          <p:nvPr/>
        </p:nvSpPr>
        <p:spPr>
          <a:xfrm>
            <a:off x="452060" y="976045"/>
            <a:ext cx="7448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Two algorithms: </a:t>
            </a:r>
            <a:r>
              <a:rPr lang="en-US" sz="2400" dirty="0" err="1">
                <a:solidFill>
                  <a:schemeClr val="bg1"/>
                </a:solidFill>
              </a:rPr>
              <a:t>KMeans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DBScan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KMeans</a:t>
            </a:r>
            <a:r>
              <a:rPr lang="en-US" sz="2400" dirty="0">
                <a:solidFill>
                  <a:schemeClr val="bg1"/>
                </a:solidFill>
              </a:rPr>
              <a:t> needs the definition of a percentage threshold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7AFBAA1-D381-4B77-BDD6-5FAC01F6A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17" y="2136756"/>
            <a:ext cx="7448765" cy="43116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31493C-B80E-4E84-841F-BE1E3A2D8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13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C4A9DA-22B3-416B-A4FF-CB91D5251940}"/>
              </a:ext>
            </a:extLst>
          </p:cNvPr>
          <p:cNvSpPr txBox="1"/>
          <p:nvPr/>
        </p:nvSpPr>
        <p:spPr>
          <a:xfrm>
            <a:off x="452061" y="0"/>
            <a:ext cx="8691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Anomaly Detection - Switching Vector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38B380-083D-489F-97F7-A7A278EEAB1F}"/>
                  </a:ext>
                </a:extLst>
              </p:cNvPr>
              <p:cNvSpPr txBox="1"/>
              <p:nvPr/>
            </p:nvSpPr>
            <p:spPr>
              <a:xfrm>
                <a:off x="369866" y="689817"/>
                <a:ext cx="1198994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Model a set of trajectories by a set of vector fields. 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Parameters: number of nodes, number of fields,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pt-PT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PT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pt-PT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(neighborhood distance/attenuation)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Motion vectors initialization: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KMeans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Model training: EM algorithm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38B380-083D-489F-97F7-A7A278EEA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66" y="689817"/>
                <a:ext cx="11989945" cy="1569660"/>
              </a:xfrm>
              <a:prstGeom prst="rect">
                <a:avLst/>
              </a:prstGeom>
              <a:blipFill>
                <a:blip r:embed="rId2"/>
                <a:stretch>
                  <a:fillRect l="-813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96425355-A196-4D10-8831-09D4519D0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61" y="2542847"/>
            <a:ext cx="4783427" cy="339405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78A3B00-C99E-492F-8C52-8697C3796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121" y="1733278"/>
            <a:ext cx="4783428" cy="4203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61C8EB-76F8-4410-81FA-C882A906CF19}"/>
              </a:ext>
            </a:extLst>
          </p:cNvPr>
          <p:cNvSpPr txBox="1"/>
          <p:nvPr/>
        </p:nvSpPr>
        <p:spPr>
          <a:xfrm>
            <a:off x="452061" y="6167955"/>
            <a:ext cx="1122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How close a new trajectory is modeled by these fields? Complete log likelihood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B37E73-2AF9-4FBF-BF36-FF99A9073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55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C4A9DA-22B3-416B-A4FF-CB91D5251940}"/>
              </a:ext>
            </a:extLst>
          </p:cNvPr>
          <p:cNvSpPr txBox="1"/>
          <p:nvPr/>
        </p:nvSpPr>
        <p:spPr>
          <a:xfrm>
            <a:off x="452061" y="0"/>
            <a:ext cx="8691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Feeding - Motion Variability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4A2FB9-06AA-4674-A7E1-1E0D766A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25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C4A9DA-22B3-416B-A4FF-CB91D5251940}"/>
              </a:ext>
            </a:extLst>
          </p:cNvPr>
          <p:cNvSpPr txBox="1"/>
          <p:nvPr/>
        </p:nvSpPr>
        <p:spPr>
          <a:xfrm>
            <a:off x="452061" y="0"/>
            <a:ext cx="8691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Feeding - CNN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98A92CF-7938-43CA-BD60-79F3DE199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074"/>
            <a:ext cx="12178804" cy="4509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6D75B7-4D7D-4B61-BAD0-68F68B05F45D}"/>
              </a:ext>
            </a:extLst>
          </p:cNvPr>
          <p:cNvSpPr txBox="1"/>
          <p:nvPr/>
        </p:nvSpPr>
        <p:spPr>
          <a:xfrm>
            <a:off x="452061" y="742129"/>
            <a:ext cx="11517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 err="1">
                <a:solidFill>
                  <a:schemeClr val="bg1"/>
                </a:solidFill>
              </a:rPr>
              <a:t>Grid</a:t>
            </a:r>
            <a:r>
              <a:rPr lang="pt-PT" sz="2400" dirty="0">
                <a:solidFill>
                  <a:schemeClr val="bg1"/>
                </a:solidFill>
              </a:rPr>
              <a:t> </a:t>
            </a:r>
            <a:r>
              <a:rPr lang="pt-PT" sz="2400" dirty="0" err="1">
                <a:solidFill>
                  <a:schemeClr val="bg1"/>
                </a:solidFill>
              </a:rPr>
              <a:t>search</a:t>
            </a:r>
            <a:endParaRPr lang="pt-PT" sz="2400" dirty="0">
              <a:solidFill>
                <a:schemeClr val="bg1"/>
              </a:solidFill>
            </a:endParaRPr>
          </a:p>
          <a:p>
            <a:r>
              <a:rPr lang="pt-PT" sz="2400" dirty="0" err="1">
                <a:solidFill>
                  <a:schemeClr val="bg1"/>
                </a:solidFill>
              </a:rPr>
              <a:t>Architecture</a:t>
            </a:r>
            <a:r>
              <a:rPr lang="pt-PT" sz="2400" dirty="0">
                <a:solidFill>
                  <a:schemeClr val="bg1"/>
                </a:solidFill>
              </a:rPr>
              <a:t> </a:t>
            </a:r>
            <a:r>
              <a:rPr lang="pt-PT" sz="2400" dirty="0" err="1">
                <a:solidFill>
                  <a:schemeClr val="bg1"/>
                </a:solidFill>
              </a:rPr>
              <a:t>parameters</a:t>
            </a:r>
            <a:r>
              <a:rPr lang="pt-PT" sz="2400" dirty="0">
                <a:solidFill>
                  <a:schemeClr val="bg1"/>
                </a:solidFill>
              </a:rPr>
              <a:t>: </a:t>
            </a:r>
            <a:r>
              <a:rPr lang="pt-PT" sz="2400" dirty="0" err="1">
                <a:solidFill>
                  <a:schemeClr val="bg1"/>
                </a:solidFill>
              </a:rPr>
              <a:t>convolutional</a:t>
            </a:r>
            <a:r>
              <a:rPr lang="pt-PT" sz="2400" dirty="0">
                <a:solidFill>
                  <a:schemeClr val="bg1"/>
                </a:solidFill>
              </a:rPr>
              <a:t>/FC </a:t>
            </a:r>
            <a:r>
              <a:rPr lang="pt-PT" sz="2400" dirty="0" err="1">
                <a:solidFill>
                  <a:schemeClr val="bg1"/>
                </a:solidFill>
              </a:rPr>
              <a:t>layers</a:t>
            </a:r>
            <a:r>
              <a:rPr lang="pt-PT" sz="2400" dirty="0">
                <a:solidFill>
                  <a:schemeClr val="bg1"/>
                </a:solidFill>
              </a:rPr>
              <a:t>, </a:t>
            </a:r>
            <a:r>
              <a:rPr lang="pt-PT" sz="2400" dirty="0" err="1">
                <a:solidFill>
                  <a:schemeClr val="bg1"/>
                </a:solidFill>
              </a:rPr>
              <a:t>neurons</a:t>
            </a:r>
            <a:r>
              <a:rPr lang="pt-PT" sz="2400" dirty="0">
                <a:solidFill>
                  <a:schemeClr val="bg1"/>
                </a:solidFill>
              </a:rPr>
              <a:t> per </a:t>
            </a:r>
            <a:r>
              <a:rPr lang="pt-PT" sz="2400" dirty="0" err="1">
                <a:solidFill>
                  <a:schemeClr val="bg1"/>
                </a:solidFill>
              </a:rPr>
              <a:t>layer</a:t>
            </a:r>
            <a:r>
              <a:rPr lang="pt-PT" sz="2400" dirty="0">
                <a:solidFill>
                  <a:schemeClr val="bg1"/>
                </a:solidFill>
              </a:rPr>
              <a:t>, </a:t>
            </a:r>
            <a:r>
              <a:rPr lang="pt-PT" sz="2400" dirty="0" err="1">
                <a:solidFill>
                  <a:schemeClr val="bg1"/>
                </a:solidFill>
              </a:rPr>
              <a:t>number</a:t>
            </a:r>
            <a:r>
              <a:rPr lang="pt-PT" sz="2400" dirty="0">
                <a:solidFill>
                  <a:schemeClr val="bg1"/>
                </a:solidFill>
              </a:rPr>
              <a:t> </a:t>
            </a:r>
            <a:r>
              <a:rPr lang="pt-PT" sz="2400" dirty="0" err="1">
                <a:solidFill>
                  <a:schemeClr val="bg1"/>
                </a:solidFill>
              </a:rPr>
              <a:t>of</a:t>
            </a:r>
            <a:r>
              <a:rPr lang="pt-PT" sz="2400" dirty="0">
                <a:solidFill>
                  <a:schemeClr val="bg1"/>
                </a:solidFill>
              </a:rPr>
              <a:t> </a:t>
            </a:r>
            <a:r>
              <a:rPr lang="pt-PT" sz="2400" dirty="0" err="1">
                <a:solidFill>
                  <a:schemeClr val="bg1"/>
                </a:solidFill>
              </a:rPr>
              <a:t>filters</a:t>
            </a:r>
            <a:endParaRPr lang="pt-PT" sz="2400" dirty="0">
              <a:solidFill>
                <a:schemeClr val="bg1"/>
              </a:solidFill>
            </a:endParaRPr>
          </a:p>
          <a:p>
            <a:r>
              <a:rPr lang="pt-PT" sz="2400" dirty="0" err="1">
                <a:solidFill>
                  <a:schemeClr val="bg1"/>
                </a:solidFill>
              </a:rPr>
              <a:t>Hyper-parameters</a:t>
            </a:r>
            <a:r>
              <a:rPr lang="pt-PT" sz="2400" dirty="0">
                <a:solidFill>
                  <a:schemeClr val="bg1"/>
                </a:solidFill>
              </a:rPr>
              <a:t>: </a:t>
            </a:r>
            <a:r>
              <a:rPr lang="pt-PT" sz="2400" dirty="0" err="1">
                <a:solidFill>
                  <a:schemeClr val="bg1"/>
                </a:solidFill>
              </a:rPr>
              <a:t>learning</a:t>
            </a:r>
            <a:r>
              <a:rPr lang="pt-PT" sz="2400" dirty="0">
                <a:solidFill>
                  <a:schemeClr val="bg1"/>
                </a:solidFill>
              </a:rPr>
              <a:t> rate, </a:t>
            </a:r>
            <a:r>
              <a:rPr lang="pt-PT" sz="2400" dirty="0" err="1">
                <a:solidFill>
                  <a:schemeClr val="bg1"/>
                </a:solidFill>
              </a:rPr>
              <a:t>dropout</a:t>
            </a:r>
            <a:r>
              <a:rPr lang="pt-PT" sz="2400" dirty="0">
                <a:solidFill>
                  <a:schemeClr val="bg1"/>
                </a:solidFill>
              </a:rPr>
              <a:t> rate, </a:t>
            </a:r>
            <a:r>
              <a:rPr lang="pt-PT" sz="2400" dirty="0" err="1">
                <a:solidFill>
                  <a:schemeClr val="bg1"/>
                </a:solidFill>
              </a:rPr>
              <a:t>activation</a:t>
            </a:r>
            <a:r>
              <a:rPr lang="pt-PT" sz="2400" dirty="0">
                <a:solidFill>
                  <a:schemeClr val="bg1"/>
                </a:solidFill>
              </a:rPr>
              <a:t> </a:t>
            </a:r>
            <a:r>
              <a:rPr lang="pt-PT" sz="2400" dirty="0" err="1">
                <a:solidFill>
                  <a:schemeClr val="bg1"/>
                </a:solidFill>
              </a:rPr>
              <a:t>function</a:t>
            </a:r>
            <a:r>
              <a:rPr lang="pt-PT" sz="2400" dirty="0">
                <a:solidFill>
                  <a:schemeClr val="bg1"/>
                </a:solidFill>
              </a:rPr>
              <a:t>, </a:t>
            </a:r>
            <a:r>
              <a:rPr lang="pt-PT" sz="2400" dirty="0" err="1">
                <a:solidFill>
                  <a:schemeClr val="bg1"/>
                </a:solidFill>
              </a:rPr>
              <a:t>loss</a:t>
            </a:r>
            <a:r>
              <a:rPr lang="pt-PT" sz="2400" dirty="0">
                <a:solidFill>
                  <a:schemeClr val="bg1"/>
                </a:solidFill>
              </a:rPr>
              <a:t> </a:t>
            </a:r>
            <a:r>
              <a:rPr lang="pt-PT" sz="2400" dirty="0" err="1">
                <a:solidFill>
                  <a:schemeClr val="bg1"/>
                </a:solidFill>
              </a:rPr>
              <a:t>function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AD8C98-DD20-4DBA-B6D2-63F4B208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71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C4A9DA-22B3-416B-A4FF-CB91D5251940}"/>
              </a:ext>
            </a:extLst>
          </p:cNvPr>
          <p:cNvSpPr txBox="1"/>
          <p:nvPr/>
        </p:nvSpPr>
        <p:spPr>
          <a:xfrm>
            <a:off x="452061" y="0"/>
            <a:ext cx="8691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Feeding - Aggregation Index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6F8E4-E34C-4A28-8E45-D3C80922BD43}"/>
              </a:ext>
            </a:extLst>
          </p:cNvPr>
          <p:cNvSpPr txBox="1"/>
          <p:nvPr/>
        </p:nvSpPr>
        <p:spPr>
          <a:xfrm>
            <a:off x="9810439" y="5855938"/>
            <a:ext cx="251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chemeClr val="bg1"/>
                </a:solidFill>
              </a:rPr>
              <a:t>Delaunay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Triangulation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4C87D8-DA16-495F-9E73-CF42D4BF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46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BAFDCB-A198-4D8F-851C-3C93FE89A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1" t="11647" r="11207" b="13104"/>
          <a:stretch/>
        </p:blipFill>
        <p:spPr>
          <a:xfrm>
            <a:off x="-464710" y="0"/>
            <a:ext cx="12771674" cy="69368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0FDA99-CC86-4DEB-9472-03A3E2FAD397}"/>
              </a:ext>
            </a:extLst>
          </p:cNvPr>
          <p:cNvSpPr/>
          <p:nvPr/>
        </p:nvSpPr>
        <p:spPr>
          <a:xfrm>
            <a:off x="1934966" y="1218373"/>
            <a:ext cx="8322067" cy="4500081"/>
          </a:xfrm>
          <a:prstGeom prst="rect">
            <a:avLst/>
          </a:prstGeom>
          <a:noFill/>
          <a:ln w="38100">
            <a:solidFill>
              <a:srgbClr val="C4D3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18DA9-629B-497E-8792-931180A70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990"/>
            <a:ext cx="10515600" cy="2864020"/>
          </a:xfrm>
          <a:solidFill>
            <a:srgbClr val="0D283B"/>
          </a:solidFill>
        </p:spPr>
        <p:txBody>
          <a:bodyPr>
            <a:normAutofit/>
          </a:bodyPr>
          <a:lstStyle/>
          <a:p>
            <a:pPr algn="ctr"/>
            <a:r>
              <a:rPr lang="pt-PT" sz="13800" b="1" dirty="0" err="1">
                <a:solidFill>
                  <a:srgbClr val="C4D3D6"/>
                </a:solidFill>
              </a:rPr>
              <a:t>Results</a:t>
            </a:r>
            <a:endParaRPr lang="en-US" sz="13800" b="1" dirty="0">
              <a:solidFill>
                <a:srgbClr val="C4D3D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7855CA-2060-4301-8EF8-F9256E65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05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C4A9DA-22B3-416B-A4FF-CB91D5251940}"/>
              </a:ext>
            </a:extLst>
          </p:cNvPr>
          <p:cNvSpPr txBox="1"/>
          <p:nvPr/>
        </p:nvSpPr>
        <p:spPr>
          <a:xfrm>
            <a:off x="452061" y="0"/>
            <a:ext cx="11182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Interesting Episodes Detection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A0B99A6-F34B-488D-9900-E4A0FB749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9" y="1509629"/>
            <a:ext cx="5578868" cy="2713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89650-BC41-4C0B-B11D-C3DF129913DA}"/>
              </a:ext>
            </a:extLst>
          </p:cNvPr>
          <p:cNvSpPr txBox="1"/>
          <p:nvPr/>
        </p:nvSpPr>
        <p:spPr>
          <a:xfrm>
            <a:off x="246579" y="1057906"/>
            <a:ext cx="251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Models' comparison</a:t>
            </a:r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162878B6-C2C9-403E-9AD7-EB2A3E617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391673"/>
              </p:ext>
            </p:extLst>
          </p:nvPr>
        </p:nvGraphicFramePr>
        <p:xfrm>
          <a:off x="246579" y="4251091"/>
          <a:ext cx="240746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731">
                  <a:extLst>
                    <a:ext uri="{9D8B030D-6E8A-4147-A177-3AD203B41FA5}">
                      <a16:colId xmlns:a16="http://schemas.microsoft.com/office/drawing/2014/main" val="63126026"/>
                    </a:ext>
                  </a:extLst>
                </a:gridCol>
                <a:gridCol w="1203731">
                  <a:extLst>
                    <a:ext uri="{9D8B030D-6E8A-4147-A177-3AD203B41FA5}">
                      <a16:colId xmlns:a16="http://schemas.microsoft.com/office/drawing/2014/main" val="2187278979"/>
                    </a:ext>
                  </a:extLst>
                </a:gridCol>
              </a:tblGrid>
              <a:tr h="310987">
                <a:tc>
                  <a:txBody>
                    <a:bodyPr/>
                    <a:lstStyle/>
                    <a:p>
                      <a:r>
                        <a:rPr lang="pt-PT" dirty="0" err="1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AUC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791574"/>
                  </a:ext>
                </a:extLst>
              </a:tr>
              <a:tr h="310987">
                <a:tc>
                  <a:txBody>
                    <a:bodyPr/>
                    <a:lstStyle/>
                    <a:p>
                      <a:r>
                        <a:rPr lang="pt-PT" dirty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0.89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089241"/>
                  </a:ext>
                </a:extLst>
              </a:tr>
              <a:tr h="310987">
                <a:tc>
                  <a:txBody>
                    <a:bodyPr/>
                    <a:lstStyle/>
                    <a:p>
                      <a:r>
                        <a:rPr lang="pt-PT" dirty="0"/>
                        <a:t>KNN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0.81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764109"/>
                  </a:ext>
                </a:extLst>
              </a:tr>
              <a:tr h="310987">
                <a:tc>
                  <a:txBody>
                    <a:bodyPr/>
                    <a:lstStyle/>
                    <a:p>
                      <a:r>
                        <a:rPr lang="pt-PT" dirty="0"/>
                        <a:t>NB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0.8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239972"/>
                  </a:ext>
                </a:extLst>
              </a:tr>
              <a:tr h="310987">
                <a:tc>
                  <a:txBody>
                    <a:bodyPr/>
                    <a:lstStyle/>
                    <a:p>
                      <a:r>
                        <a:rPr lang="pt-PT" dirty="0"/>
                        <a:t>DT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0.84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723225"/>
                  </a:ext>
                </a:extLst>
              </a:tr>
              <a:tr h="310987">
                <a:tc>
                  <a:txBody>
                    <a:bodyPr/>
                    <a:lstStyle/>
                    <a:p>
                      <a:r>
                        <a:rPr lang="pt-PT" dirty="0"/>
                        <a:t>RF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0.7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30640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33D2015-D67B-4552-BC9F-46B7E5D4D409}"/>
              </a:ext>
            </a:extLst>
          </p:cNvPr>
          <p:cNvSpPr txBox="1"/>
          <p:nvPr/>
        </p:nvSpPr>
        <p:spPr>
          <a:xfrm>
            <a:off x="2884335" y="4305907"/>
            <a:ext cx="251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chemeClr val="bg1"/>
                </a:solidFill>
              </a:rPr>
              <a:t>Switching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Vector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Model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Table 9">
            <a:extLst>
              <a:ext uri="{FF2B5EF4-FFF2-40B4-BE49-F238E27FC236}">
                <a16:creationId xmlns:a16="http://schemas.microsoft.com/office/drawing/2014/main" id="{B3DB0ECA-30B8-485F-8330-EF588C1DE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667169"/>
              </p:ext>
            </p:extLst>
          </p:nvPr>
        </p:nvGraphicFramePr>
        <p:xfrm>
          <a:off x="2884335" y="4778929"/>
          <a:ext cx="313862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467">
                  <a:extLst>
                    <a:ext uri="{9D8B030D-6E8A-4147-A177-3AD203B41FA5}">
                      <a16:colId xmlns:a16="http://schemas.microsoft.com/office/drawing/2014/main" val="63126026"/>
                    </a:ext>
                  </a:extLst>
                </a:gridCol>
                <a:gridCol w="1538156">
                  <a:extLst>
                    <a:ext uri="{9D8B030D-6E8A-4147-A177-3AD203B41FA5}">
                      <a16:colId xmlns:a16="http://schemas.microsoft.com/office/drawing/2014/main" val="2187278979"/>
                    </a:ext>
                  </a:extLst>
                </a:gridCol>
              </a:tblGrid>
              <a:tr h="310987">
                <a:tc>
                  <a:txBody>
                    <a:bodyPr/>
                    <a:lstStyle/>
                    <a:p>
                      <a:r>
                        <a:rPr lang="pt-PT" dirty="0" err="1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791574"/>
                  </a:ext>
                </a:extLst>
              </a:tr>
              <a:tr h="310987">
                <a:tc>
                  <a:txBody>
                    <a:bodyPr/>
                    <a:lstStyle/>
                    <a:p>
                      <a:r>
                        <a:rPr lang="pt-PT" dirty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17/42 (40%)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089241"/>
                  </a:ext>
                </a:extLst>
              </a:tr>
              <a:tr h="310987">
                <a:tc>
                  <a:txBody>
                    <a:bodyPr/>
                    <a:lstStyle/>
                    <a:p>
                      <a:r>
                        <a:rPr lang="pt-PT" dirty="0" err="1"/>
                        <a:t>Interesting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24/29 (83%)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764109"/>
                  </a:ext>
                </a:extLst>
              </a:tr>
              <a:tr h="310987">
                <a:tc>
                  <a:txBody>
                    <a:bodyPr/>
                    <a:lstStyle/>
                    <a:p>
                      <a:r>
                        <a:rPr lang="pt-PT" dirty="0"/>
                        <a:t>Both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41/71 (58%)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23997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131514B-E213-42B2-A0C0-4221428C9FE6}"/>
              </a:ext>
            </a:extLst>
          </p:cNvPr>
          <p:cNvSpPr txBox="1"/>
          <p:nvPr/>
        </p:nvSpPr>
        <p:spPr>
          <a:xfrm>
            <a:off x="10480841" y="334279"/>
            <a:ext cx="251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chemeClr val="bg1"/>
                </a:solidFill>
              </a:rPr>
              <a:t>Multiple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Model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87FAB35-5394-4282-BB7A-6E3E6408E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860" y="728607"/>
            <a:ext cx="5098205" cy="2480064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BDE5DF5C-169B-4263-94F1-9AA27E04E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860" y="3935666"/>
            <a:ext cx="5098205" cy="23847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6533D8-0048-4118-B58A-ADF3CFBF8BD1}"/>
              </a:ext>
            </a:extLst>
          </p:cNvPr>
          <p:cNvSpPr txBox="1"/>
          <p:nvPr/>
        </p:nvSpPr>
        <p:spPr>
          <a:xfrm>
            <a:off x="9956858" y="3541338"/>
            <a:ext cx="251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chemeClr val="bg1"/>
                </a:solidFill>
              </a:rPr>
              <a:t>Segmentation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Impact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0B84EF-625B-4BC3-A88A-5927D8539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95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C4A9DA-22B3-416B-A4FF-CB91D5251940}"/>
              </a:ext>
            </a:extLst>
          </p:cNvPr>
          <p:cNvSpPr txBox="1"/>
          <p:nvPr/>
        </p:nvSpPr>
        <p:spPr>
          <a:xfrm>
            <a:off x="4164457" y="-75475"/>
            <a:ext cx="3863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Anomaly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D62DB1-4C4F-40D0-A41A-C8A760A17A95}"/>
              </a:ext>
            </a:extLst>
          </p:cNvPr>
          <p:cNvSpPr txBox="1"/>
          <p:nvPr/>
        </p:nvSpPr>
        <p:spPr>
          <a:xfrm>
            <a:off x="106284" y="12522"/>
            <a:ext cx="2518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chemeClr val="bg1"/>
                </a:solidFill>
              </a:rPr>
              <a:t>Kmeans</a:t>
            </a:r>
            <a:endParaRPr lang="pt-PT" dirty="0">
              <a:solidFill>
                <a:schemeClr val="bg1"/>
              </a:solidFill>
            </a:endParaRPr>
          </a:p>
          <a:p>
            <a:r>
              <a:rPr lang="pt-PT" dirty="0" err="1">
                <a:solidFill>
                  <a:schemeClr val="bg1"/>
                </a:solidFill>
              </a:rPr>
              <a:t>Silhouette</a:t>
            </a:r>
            <a:r>
              <a:rPr lang="pt-PT" dirty="0">
                <a:solidFill>
                  <a:schemeClr val="bg1"/>
                </a:solidFill>
              </a:rPr>
              <a:t>=0.3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215B80-2549-4CD4-9280-F6F61CF181EA}"/>
              </a:ext>
            </a:extLst>
          </p:cNvPr>
          <p:cNvSpPr/>
          <p:nvPr/>
        </p:nvSpPr>
        <p:spPr>
          <a:xfrm>
            <a:off x="6020095" y="914400"/>
            <a:ext cx="75905" cy="5943600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6B52A-026A-4A53-933F-FAC3052110A0}"/>
              </a:ext>
            </a:extLst>
          </p:cNvPr>
          <p:cNvSpPr txBox="1"/>
          <p:nvPr/>
        </p:nvSpPr>
        <p:spPr>
          <a:xfrm>
            <a:off x="10529966" y="62781"/>
            <a:ext cx="2518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chemeClr val="bg1"/>
                </a:solidFill>
              </a:rPr>
              <a:t>DBScan</a:t>
            </a:r>
            <a:endParaRPr lang="pt-PT" dirty="0">
              <a:solidFill>
                <a:schemeClr val="bg1"/>
              </a:solidFill>
            </a:endParaRPr>
          </a:p>
          <a:p>
            <a:r>
              <a:rPr lang="pt-PT" dirty="0" err="1">
                <a:solidFill>
                  <a:schemeClr val="bg1"/>
                </a:solidFill>
              </a:rPr>
              <a:t>Silhouette</a:t>
            </a:r>
            <a:r>
              <a:rPr lang="pt-PT" dirty="0">
                <a:solidFill>
                  <a:schemeClr val="bg1"/>
                </a:solidFill>
              </a:rPr>
              <a:t>=0.72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331732D-FB67-4D59-B1E8-DA74778D9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2" y="709112"/>
            <a:ext cx="4134259" cy="3013492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22E46556-D1FC-42CF-9188-0D3A8E001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70" y="3860861"/>
            <a:ext cx="5702384" cy="2773972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E8AE177-53F7-486A-B1BF-50917A2A5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625" y="709112"/>
            <a:ext cx="4134259" cy="3013492"/>
          </a:xfrm>
          <a:prstGeom prst="rect">
            <a:avLst/>
          </a:prstGeom>
        </p:spPr>
      </p:pic>
      <p:pic>
        <p:nvPicPr>
          <p:cNvPr id="22" name="Picture 21" descr="A picture containing text, ocean floor&#10;&#10;Description automatically generated">
            <a:extLst>
              <a:ext uri="{FF2B5EF4-FFF2-40B4-BE49-F238E27FC236}">
                <a16:creationId xmlns:a16="http://schemas.microsoft.com/office/drawing/2014/main" id="{22550167-07B0-4273-B8B5-04892CD6D3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t="3090" r="4523" b="5918"/>
          <a:stretch/>
        </p:blipFill>
        <p:spPr>
          <a:xfrm>
            <a:off x="6533111" y="3793604"/>
            <a:ext cx="5208998" cy="29084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FBEB7C-E79D-4200-B28D-B413D06B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25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9557B8E-24E6-49F2-AAE8-2A7239A81DAD}"/>
              </a:ext>
            </a:extLst>
          </p:cNvPr>
          <p:cNvSpPr/>
          <p:nvPr/>
        </p:nvSpPr>
        <p:spPr>
          <a:xfrm>
            <a:off x="9955657" y="-14126"/>
            <a:ext cx="1736332" cy="1058238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D283B"/>
                </a:solidFill>
              </a:rPr>
              <a:t>Table of Contents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BF27B03-ACE5-4DBA-B9F9-83678364C0D8}"/>
              </a:ext>
            </a:extLst>
          </p:cNvPr>
          <p:cNvSpPr/>
          <p:nvPr/>
        </p:nvSpPr>
        <p:spPr>
          <a:xfrm>
            <a:off x="686656" y="3298004"/>
            <a:ext cx="10818687" cy="760288"/>
          </a:xfrm>
          <a:prstGeom prst="rightArrow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E89B7-D819-4AEF-AFFF-0203FD300054}"/>
              </a:ext>
            </a:extLst>
          </p:cNvPr>
          <p:cNvSpPr txBox="1"/>
          <p:nvPr/>
        </p:nvSpPr>
        <p:spPr>
          <a:xfrm>
            <a:off x="904743" y="1181835"/>
            <a:ext cx="1645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b="1" dirty="0">
                <a:solidFill>
                  <a:schemeClr val="bg1"/>
                </a:solidFill>
                <a:latin typeface="Josefin Sans" pitchFamily="2" charset="0"/>
              </a:rPr>
              <a:t>01</a:t>
            </a:r>
            <a:endParaRPr lang="en-US" sz="54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9558A-D3B0-4CB5-AC37-D30C329666ED}"/>
              </a:ext>
            </a:extLst>
          </p:cNvPr>
          <p:cNvSpPr txBox="1"/>
          <p:nvPr/>
        </p:nvSpPr>
        <p:spPr>
          <a:xfrm>
            <a:off x="904743" y="1957660"/>
            <a:ext cx="186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osefin Sans" pitchFamily="2" charset="0"/>
              </a:rPr>
              <a:t>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748D0C-1AA7-4428-8B58-EAFD3A93EAF5}"/>
              </a:ext>
            </a:extLst>
          </p:cNvPr>
          <p:cNvSpPr txBox="1"/>
          <p:nvPr/>
        </p:nvSpPr>
        <p:spPr>
          <a:xfrm>
            <a:off x="904743" y="2433655"/>
            <a:ext cx="186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osefin Sans SemiBold" pitchFamily="2" charset="0"/>
              </a:rPr>
              <a:t>why</a:t>
            </a:r>
            <a:r>
              <a:rPr lang="pt-PT" sz="2000" dirty="0">
                <a:solidFill>
                  <a:schemeClr val="bg1"/>
                </a:solidFill>
                <a:latin typeface="Josefin Sans SemiBold" pitchFamily="2" charset="0"/>
              </a:rPr>
              <a:t>?</a:t>
            </a:r>
            <a:endParaRPr lang="en-US" sz="2000" dirty="0">
              <a:solidFill>
                <a:schemeClr val="bg1"/>
              </a:solidFill>
              <a:latin typeface="Josefin Sans Semi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DDC41C-7AD3-464A-A145-A38C7DA01AB7}"/>
              </a:ext>
            </a:extLst>
          </p:cNvPr>
          <p:cNvSpPr txBox="1"/>
          <p:nvPr/>
        </p:nvSpPr>
        <p:spPr>
          <a:xfrm>
            <a:off x="2139475" y="4150201"/>
            <a:ext cx="1962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b="1" dirty="0">
                <a:solidFill>
                  <a:schemeClr val="bg1"/>
                </a:solidFill>
                <a:latin typeface="Josefin Sans" pitchFamily="2" charset="0"/>
              </a:rPr>
              <a:t>02</a:t>
            </a:r>
            <a:endParaRPr lang="en-US" sz="54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1E4F86-2895-4494-9779-9CD6A7EE1F9D}"/>
              </a:ext>
            </a:extLst>
          </p:cNvPr>
          <p:cNvSpPr txBox="1"/>
          <p:nvPr/>
        </p:nvSpPr>
        <p:spPr>
          <a:xfrm>
            <a:off x="2139475" y="4956387"/>
            <a:ext cx="186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osefin Sans" pitchFamily="2" charset="0"/>
              </a:rPr>
              <a:t>Objectives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8D4BC-A94F-403D-A4FA-B5DE6474AF9C}"/>
              </a:ext>
            </a:extLst>
          </p:cNvPr>
          <p:cNvSpPr txBox="1"/>
          <p:nvPr/>
        </p:nvSpPr>
        <p:spPr>
          <a:xfrm>
            <a:off x="2139474" y="5472494"/>
            <a:ext cx="186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osefin Sans SemiBold" pitchFamily="2" charset="0"/>
              </a:rPr>
              <a:t>what?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5F47F2-1651-46DE-89E6-1B66E4C59A54}"/>
              </a:ext>
            </a:extLst>
          </p:cNvPr>
          <p:cNvSpPr txBox="1"/>
          <p:nvPr/>
        </p:nvSpPr>
        <p:spPr>
          <a:xfrm>
            <a:off x="3120657" y="1181835"/>
            <a:ext cx="1962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b="1" dirty="0">
                <a:solidFill>
                  <a:schemeClr val="bg1"/>
                </a:solidFill>
                <a:latin typeface="Josefin Sans" pitchFamily="2" charset="0"/>
              </a:rPr>
              <a:t>03</a:t>
            </a:r>
            <a:endParaRPr lang="en-US" sz="54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CF951-465A-4D2E-AB03-5C09DA804C42}"/>
              </a:ext>
            </a:extLst>
          </p:cNvPr>
          <p:cNvSpPr txBox="1"/>
          <p:nvPr/>
        </p:nvSpPr>
        <p:spPr>
          <a:xfrm>
            <a:off x="3120657" y="1988021"/>
            <a:ext cx="220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osefin Sans" pitchFamily="2" charset="0"/>
              </a:rPr>
              <a:t>Related Work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FF74E8-DC59-442E-95CB-107ED5E567C1}"/>
              </a:ext>
            </a:extLst>
          </p:cNvPr>
          <p:cNvSpPr txBox="1"/>
          <p:nvPr/>
        </p:nvSpPr>
        <p:spPr>
          <a:xfrm>
            <a:off x="3120657" y="2464883"/>
            <a:ext cx="2248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osefin Sans SemiBold" pitchFamily="2" charset="0"/>
              </a:rPr>
              <a:t>what has already been done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3FA5C0-E228-471A-AA1C-C4CA12C169D7}"/>
              </a:ext>
            </a:extLst>
          </p:cNvPr>
          <p:cNvSpPr txBox="1"/>
          <p:nvPr/>
        </p:nvSpPr>
        <p:spPr>
          <a:xfrm>
            <a:off x="4867808" y="4950870"/>
            <a:ext cx="250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osefin Sans" pitchFamily="2" charset="0"/>
              </a:rPr>
              <a:t>Implementation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A4A65C-9B92-464C-8643-A5165517C603}"/>
              </a:ext>
            </a:extLst>
          </p:cNvPr>
          <p:cNvSpPr txBox="1"/>
          <p:nvPr/>
        </p:nvSpPr>
        <p:spPr>
          <a:xfrm>
            <a:off x="4884383" y="5472494"/>
            <a:ext cx="186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osefin Sans SemiBold" pitchFamily="2" charset="0"/>
              </a:rPr>
              <a:t>how</a:t>
            </a:r>
            <a:r>
              <a:rPr lang="pt-PT" sz="2000" dirty="0">
                <a:solidFill>
                  <a:schemeClr val="bg1"/>
                </a:solidFill>
                <a:latin typeface="Josefin Sans SemiBold" pitchFamily="2" charset="0"/>
              </a:rPr>
              <a:t>?</a:t>
            </a:r>
            <a:endParaRPr lang="en-US" sz="2000" dirty="0">
              <a:solidFill>
                <a:schemeClr val="bg1"/>
              </a:solidFill>
              <a:latin typeface="Josefin Sans SemiBold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6D18E3-33B5-4647-8772-19184B47012E}"/>
              </a:ext>
            </a:extLst>
          </p:cNvPr>
          <p:cNvSpPr txBox="1"/>
          <p:nvPr/>
        </p:nvSpPr>
        <p:spPr>
          <a:xfrm>
            <a:off x="4817293" y="4150201"/>
            <a:ext cx="1962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b="1" dirty="0">
                <a:solidFill>
                  <a:schemeClr val="bg1"/>
                </a:solidFill>
                <a:latin typeface="Josefin Sans" pitchFamily="2" charset="0"/>
              </a:rPr>
              <a:t>04</a:t>
            </a:r>
            <a:endParaRPr lang="en-US" sz="54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EA36BA-1C37-4703-B64D-FCEA974354E6}"/>
              </a:ext>
            </a:extLst>
          </p:cNvPr>
          <p:cNvSpPr txBox="1"/>
          <p:nvPr/>
        </p:nvSpPr>
        <p:spPr>
          <a:xfrm>
            <a:off x="6095379" y="1181835"/>
            <a:ext cx="1962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b="1" dirty="0">
                <a:solidFill>
                  <a:schemeClr val="bg1"/>
                </a:solidFill>
                <a:latin typeface="Josefin Sans" pitchFamily="2" charset="0"/>
              </a:rPr>
              <a:t>05</a:t>
            </a:r>
            <a:endParaRPr lang="en-US" sz="54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2C7733-7E07-4B18-B93E-1E20C6150ADD}"/>
              </a:ext>
            </a:extLst>
          </p:cNvPr>
          <p:cNvSpPr txBox="1"/>
          <p:nvPr/>
        </p:nvSpPr>
        <p:spPr>
          <a:xfrm>
            <a:off x="6111216" y="1957659"/>
            <a:ext cx="2232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osefin Sans" pitchFamily="2" charset="0"/>
              </a:rPr>
              <a:t>Results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98ED11-D6C0-4D0B-9ECA-37363B10EFED}"/>
              </a:ext>
            </a:extLst>
          </p:cNvPr>
          <p:cNvSpPr txBox="1"/>
          <p:nvPr/>
        </p:nvSpPr>
        <p:spPr>
          <a:xfrm>
            <a:off x="6131651" y="2443904"/>
            <a:ext cx="238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osefin Sans SemiBold" pitchFamily="2" charset="0"/>
              </a:rPr>
              <a:t>what performance was obtained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A3F710-C57A-4925-9693-A83AF11C6245}"/>
              </a:ext>
            </a:extLst>
          </p:cNvPr>
          <p:cNvSpPr txBox="1"/>
          <p:nvPr/>
        </p:nvSpPr>
        <p:spPr>
          <a:xfrm>
            <a:off x="7870004" y="4150201"/>
            <a:ext cx="1962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b="1" dirty="0">
                <a:solidFill>
                  <a:schemeClr val="bg1"/>
                </a:solidFill>
                <a:latin typeface="Josefin Sans" pitchFamily="2" charset="0"/>
              </a:rPr>
              <a:t>06</a:t>
            </a:r>
            <a:endParaRPr lang="en-US" sz="5400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B94B99-6A20-4DFD-AEEE-C98E2B8CC4DA}"/>
              </a:ext>
            </a:extLst>
          </p:cNvPr>
          <p:cNvSpPr txBox="1"/>
          <p:nvPr/>
        </p:nvSpPr>
        <p:spPr>
          <a:xfrm>
            <a:off x="7885841" y="4926025"/>
            <a:ext cx="2232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osefin Sans" pitchFamily="2" charset="0"/>
              </a:rPr>
              <a:t>Conclusions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F19614-44F7-49A9-BFD0-6261B9A25533}"/>
              </a:ext>
            </a:extLst>
          </p:cNvPr>
          <p:cNvSpPr txBox="1"/>
          <p:nvPr/>
        </p:nvSpPr>
        <p:spPr>
          <a:xfrm>
            <a:off x="7870004" y="5389633"/>
            <a:ext cx="2444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osefin Sans SemiBold" pitchFamily="2" charset="0"/>
              </a:rPr>
              <a:t>what performance was obtained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815B48-17F3-4CCC-98A0-EB2B9B1F8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6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C4A9DA-22B3-416B-A4FF-CB91D5251940}"/>
              </a:ext>
            </a:extLst>
          </p:cNvPr>
          <p:cNvSpPr txBox="1"/>
          <p:nvPr/>
        </p:nvSpPr>
        <p:spPr>
          <a:xfrm>
            <a:off x="452061" y="0"/>
            <a:ext cx="11182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Feeding Detection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A31B7C1-9842-4A7A-A938-6C9B20FED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479692"/>
              </p:ext>
            </p:extLst>
          </p:nvPr>
        </p:nvGraphicFramePr>
        <p:xfrm>
          <a:off x="452062" y="750013"/>
          <a:ext cx="11235384" cy="2678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2485">
                  <a:extLst>
                    <a:ext uri="{9D8B030D-6E8A-4147-A177-3AD203B41FA5}">
                      <a16:colId xmlns:a16="http://schemas.microsoft.com/office/drawing/2014/main" val="3239941906"/>
                    </a:ext>
                  </a:extLst>
                </a:gridCol>
                <a:gridCol w="2225724">
                  <a:extLst>
                    <a:ext uri="{9D8B030D-6E8A-4147-A177-3AD203B41FA5}">
                      <a16:colId xmlns:a16="http://schemas.microsoft.com/office/drawing/2014/main" val="4242351383"/>
                    </a:ext>
                  </a:extLst>
                </a:gridCol>
                <a:gridCol w="1938820">
                  <a:extLst>
                    <a:ext uri="{9D8B030D-6E8A-4147-A177-3AD203B41FA5}">
                      <a16:colId xmlns:a16="http://schemas.microsoft.com/office/drawing/2014/main" val="3671486000"/>
                    </a:ext>
                  </a:extLst>
                </a:gridCol>
                <a:gridCol w="1768355">
                  <a:extLst>
                    <a:ext uri="{9D8B030D-6E8A-4147-A177-3AD203B41FA5}">
                      <a16:colId xmlns:a16="http://schemas.microsoft.com/office/drawing/2014/main" val="2368745504"/>
                    </a:ext>
                  </a:extLst>
                </a:gridCol>
              </a:tblGrid>
              <a:tr h="601054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75679"/>
                  </a:ext>
                </a:extLst>
              </a:tr>
              <a:tr h="343460">
                <a:tc>
                  <a:txBody>
                    <a:bodyPr/>
                    <a:lstStyle/>
                    <a:p>
                      <a:pPr algn="l"/>
                      <a:r>
                        <a:rPr lang="pt-PT" sz="1600" dirty="0"/>
                        <a:t>CNN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0.90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0.95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0.87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62228"/>
                  </a:ext>
                </a:extLst>
              </a:tr>
              <a:tr h="343460">
                <a:tc>
                  <a:txBody>
                    <a:bodyPr/>
                    <a:lstStyle/>
                    <a:p>
                      <a:pPr algn="l"/>
                      <a:r>
                        <a:rPr lang="pt-PT" sz="1600" dirty="0"/>
                        <a:t>Active pixels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0.96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0.94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001135"/>
                  </a:ext>
                </a:extLst>
              </a:tr>
              <a:tr h="343460">
                <a:tc>
                  <a:txBody>
                    <a:bodyPr/>
                    <a:lstStyle/>
                    <a:p>
                      <a:pPr algn="l"/>
                      <a:r>
                        <a:rPr lang="pt-PT" sz="1600" dirty="0" err="1"/>
                        <a:t>Optical</a:t>
                      </a:r>
                      <a:r>
                        <a:rPr lang="pt-PT" sz="1600" dirty="0"/>
                        <a:t> </a:t>
                      </a:r>
                      <a:r>
                        <a:rPr lang="pt-PT" sz="1600" dirty="0" err="1"/>
                        <a:t>flow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0.65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0.05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358100"/>
                  </a:ext>
                </a:extLst>
              </a:tr>
              <a:tr h="343460">
                <a:tc>
                  <a:txBody>
                    <a:bodyPr/>
                    <a:lstStyle/>
                    <a:p>
                      <a:pPr algn="l"/>
                      <a:r>
                        <a:rPr lang="pt-PT" sz="1600" dirty="0"/>
                        <a:t>Active pixels (</a:t>
                      </a:r>
                      <a:r>
                        <a:rPr lang="pt-PT" sz="1600" dirty="0" err="1"/>
                        <a:t>using</a:t>
                      </a:r>
                      <a:r>
                        <a:rPr lang="pt-PT" sz="1600" dirty="0"/>
                        <a:t> </a:t>
                      </a:r>
                      <a:r>
                        <a:rPr lang="pt-PT" sz="1600" dirty="0" err="1"/>
                        <a:t>region</a:t>
                      </a:r>
                      <a:r>
                        <a:rPr lang="pt-PT" sz="1600" dirty="0"/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0.96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0.94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621335"/>
                  </a:ext>
                </a:extLst>
              </a:tr>
              <a:tr h="3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 err="1"/>
                        <a:t>Optical</a:t>
                      </a:r>
                      <a:r>
                        <a:rPr lang="pt-PT" sz="1600" dirty="0"/>
                        <a:t> </a:t>
                      </a:r>
                      <a:r>
                        <a:rPr lang="pt-PT" sz="1600" dirty="0" err="1"/>
                        <a:t>flow</a:t>
                      </a:r>
                      <a:r>
                        <a:rPr lang="en-US" sz="1600" dirty="0"/>
                        <a:t> </a:t>
                      </a:r>
                      <a:r>
                        <a:rPr lang="pt-PT" sz="1600" dirty="0"/>
                        <a:t>(</a:t>
                      </a:r>
                      <a:r>
                        <a:rPr lang="pt-PT" sz="1600" dirty="0" err="1"/>
                        <a:t>using</a:t>
                      </a:r>
                      <a:r>
                        <a:rPr lang="pt-PT" sz="1600" dirty="0"/>
                        <a:t> </a:t>
                      </a:r>
                      <a:r>
                        <a:rPr lang="pt-PT" sz="1600" dirty="0" err="1"/>
                        <a:t>region</a:t>
                      </a:r>
                      <a:r>
                        <a:rPr lang="pt-PT" sz="1600" dirty="0"/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0.06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78210"/>
                  </a:ext>
                </a:extLst>
              </a:tr>
              <a:tr h="343460"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CNN using go pro dataset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0.27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0.28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0.86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09820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4178662-F086-42A4-A102-F52B85E74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0" t="30285" r="21841" b="16181"/>
          <a:stretch/>
        </p:blipFill>
        <p:spPr>
          <a:xfrm>
            <a:off x="458867" y="3532682"/>
            <a:ext cx="5637133" cy="2825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4383B-F3A8-4961-8E00-A3E203DC4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6" t="17978" r="13454" b="12809"/>
          <a:stretch/>
        </p:blipFill>
        <p:spPr>
          <a:xfrm>
            <a:off x="6577712" y="3532682"/>
            <a:ext cx="5155421" cy="28253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50ADAF-CF83-47EC-B59B-6A9AD0C8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41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9AD3A-3718-4636-84DA-533A05BD5EB2}"/>
              </a:ext>
            </a:extLst>
          </p:cNvPr>
          <p:cNvSpPr/>
          <p:nvPr/>
        </p:nvSpPr>
        <p:spPr>
          <a:xfrm>
            <a:off x="9955657" y="-14126"/>
            <a:ext cx="1736332" cy="1058238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dirty="0" err="1">
                <a:solidFill>
                  <a:srgbClr val="0D283B"/>
                </a:solidFill>
              </a:rPr>
              <a:t>Conclusions</a:t>
            </a:r>
            <a:endParaRPr lang="en-US" sz="2000" dirty="0">
              <a:solidFill>
                <a:srgbClr val="0D283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E11824-B575-493D-9FB6-BB9609A5066A}"/>
              </a:ext>
            </a:extLst>
          </p:cNvPr>
          <p:cNvSpPr/>
          <p:nvPr/>
        </p:nvSpPr>
        <p:spPr>
          <a:xfrm>
            <a:off x="0" y="697572"/>
            <a:ext cx="9596063" cy="1188453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0D283B"/>
              </a:solidFill>
            </a:endParaRPr>
          </a:p>
        </p:txBody>
      </p:sp>
      <p:sp>
        <p:nvSpPr>
          <p:cNvPr id="6" name="Google Shape;508;p54">
            <a:extLst>
              <a:ext uri="{FF2B5EF4-FFF2-40B4-BE49-F238E27FC236}">
                <a16:creationId xmlns:a16="http://schemas.microsoft.com/office/drawing/2014/main" id="{5382DA4A-FE39-4CAE-BCB5-DD18E958FB9C}"/>
              </a:ext>
            </a:extLst>
          </p:cNvPr>
          <p:cNvSpPr txBox="1">
            <a:spLocks/>
          </p:cNvSpPr>
          <p:nvPr/>
        </p:nvSpPr>
        <p:spPr>
          <a:xfrm>
            <a:off x="113731" y="1110097"/>
            <a:ext cx="48145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sz="6000" b="1" dirty="0">
                <a:solidFill>
                  <a:srgbClr val="0D283B"/>
                </a:solidFill>
                <a:latin typeface="Josefin Sans" pitchFamily="2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4EBBB-5C7F-40AC-B121-4CA646BD9DF0}"/>
              </a:ext>
            </a:extLst>
          </p:cNvPr>
          <p:cNvSpPr txBox="1"/>
          <p:nvPr/>
        </p:nvSpPr>
        <p:spPr>
          <a:xfrm>
            <a:off x="595185" y="968632"/>
            <a:ext cx="8784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D283B"/>
                </a:solidFill>
                <a:latin typeface="Josefin Sans SemiBold" pitchFamily="2" charset="0"/>
              </a:rPr>
              <a:t>Real time visual inspection is time consuming</a:t>
            </a:r>
          </a:p>
          <a:p>
            <a:r>
              <a:rPr lang="en-US" dirty="0">
                <a:solidFill>
                  <a:srgbClr val="0D283B"/>
                </a:solidFill>
                <a:latin typeface="Josefin Sans SemiBold" pitchFamily="2" charset="0"/>
              </a:rPr>
              <a:t>Help biologists monitoring tanks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57750B-04A0-4B2E-B6A7-AD27826A1F62}"/>
              </a:ext>
            </a:extLst>
          </p:cNvPr>
          <p:cNvSpPr/>
          <p:nvPr/>
        </p:nvSpPr>
        <p:spPr>
          <a:xfrm>
            <a:off x="2595937" y="1997192"/>
            <a:ext cx="9596063" cy="1188453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0D283B"/>
              </a:solidFill>
            </a:endParaRPr>
          </a:p>
        </p:txBody>
      </p:sp>
      <p:sp>
        <p:nvSpPr>
          <p:cNvPr id="17" name="Google Shape;508;p54">
            <a:extLst>
              <a:ext uri="{FF2B5EF4-FFF2-40B4-BE49-F238E27FC236}">
                <a16:creationId xmlns:a16="http://schemas.microsoft.com/office/drawing/2014/main" id="{6A58278A-D463-449F-BB14-F3D3D3266AF1}"/>
              </a:ext>
            </a:extLst>
          </p:cNvPr>
          <p:cNvSpPr txBox="1">
            <a:spLocks/>
          </p:cNvSpPr>
          <p:nvPr/>
        </p:nvSpPr>
        <p:spPr>
          <a:xfrm>
            <a:off x="2709668" y="2409717"/>
            <a:ext cx="48145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sz="6000" b="1" dirty="0">
                <a:solidFill>
                  <a:srgbClr val="0D283B"/>
                </a:solidFill>
                <a:latin typeface="Josefin Sans" pitchFamily="2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921F34-D926-48EE-BD78-16892C446467}"/>
              </a:ext>
            </a:extLst>
          </p:cNvPr>
          <p:cNvSpPr txBox="1"/>
          <p:nvPr/>
        </p:nvSpPr>
        <p:spPr>
          <a:xfrm>
            <a:off x="3299358" y="2268252"/>
            <a:ext cx="8784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D283B"/>
                </a:solidFill>
                <a:latin typeface="Josefin Sans SemiBold" pitchFamily="2" charset="0"/>
              </a:rPr>
              <a:t>System capable of detecting interesting episodes, anomalies and feeding periods</a:t>
            </a:r>
          </a:p>
          <a:p>
            <a:r>
              <a:rPr lang="en-US" dirty="0">
                <a:solidFill>
                  <a:srgbClr val="0D283B"/>
                </a:solidFill>
                <a:latin typeface="Josefin Sans SemiBold" pitchFamily="2" charset="0"/>
              </a:rPr>
              <a:t>Using: video frames and fish trajectories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D588D0-46BC-4AB5-8B8E-999A1D38E64B}"/>
              </a:ext>
            </a:extLst>
          </p:cNvPr>
          <p:cNvSpPr/>
          <p:nvPr/>
        </p:nvSpPr>
        <p:spPr>
          <a:xfrm>
            <a:off x="0" y="3301294"/>
            <a:ext cx="9596063" cy="1594969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0D283B"/>
              </a:solidFill>
            </a:endParaRPr>
          </a:p>
        </p:txBody>
      </p:sp>
      <p:sp>
        <p:nvSpPr>
          <p:cNvPr id="21" name="Google Shape;508;p54">
            <a:extLst>
              <a:ext uri="{FF2B5EF4-FFF2-40B4-BE49-F238E27FC236}">
                <a16:creationId xmlns:a16="http://schemas.microsoft.com/office/drawing/2014/main" id="{9BBA01AC-2651-4515-A658-2D3A1B3EAB5D}"/>
              </a:ext>
            </a:extLst>
          </p:cNvPr>
          <p:cNvSpPr txBox="1">
            <a:spLocks/>
          </p:cNvSpPr>
          <p:nvPr/>
        </p:nvSpPr>
        <p:spPr>
          <a:xfrm>
            <a:off x="113731" y="3713819"/>
            <a:ext cx="48145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sz="6000" b="1" dirty="0">
                <a:solidFill>
                  <a:srgbClr val="0D283B"/>
                </a:solidFill>
                <a:latin typeface="Josefin Sans" pitchFamily="2" charset="0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321D41-BB77-46AF-8953-8A5EE02ABBDC}"/>
              </a:ext>
            </a:extLst>
          </p:cNvPr>
          <p:cNvSpPr txBox="1"/>
          <p:nvPr/>
        </p:nvSpPr>
        <p:spPr>
          <a:xfrm>
            <a:off x="703421" y="3572354"/>
            <a:ext cx="8784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D283B"/>
                </a:solidFill>
                <a:latin typeface="Josefin Sans SemiBold" pitchFamily="2" charset="0"/>
              </a:rPr>
              <a:t>Density-based clustering approach seems more appropriate for anomaly detection task (0.72 silhouette)</a:t>
            </a:r>
          </a:p>
          <a:p>
            <a:r>
              <a:rPr lang="en-US" dirty="0">
                <a:solidFill>
                  <a:srgbClr val="0D283B"/>
                </a:solidFill>
                <a:latin typeface="Josefin Sans SemiBold" pitchFamily="2" charset="0"/>
              </a:rPr>
              <a:t>Interesting episodes detection task round the 80% of accuracy</a:t>
            </a:r>
          </a:p>
          <a:p>
            <a:r>
              <a:rPr lang="en-US" dirty="0">
                <a:solidFill>
                  <a:srgbClr val="0D283B"/>
                </a:solidFill>
                <a:latin typeface="Josefin Sans SemiBold" pitchFamily="2" charset="0"/>
              </a:rPr>
              <a:t>Feeding detection achieved the excellent range (96%)</a:t>
            </a:r>
            <a:endParaRPr lang="pt-PT" dirty="0">
              <a:solidFill>
                <a:srgbClr val="0D283B"/>
              </a:solidFill>
              <a:latin typeface="Josefin Sans SemiBold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48575F-63BB-456A-B351-E82A7C82B73F}"/>
              </a:ext>
            </a:extLst>
          </p:cNvPr>
          <p:cNvSpPr/>
          <p:nvPr/>
        </p:nvSpPr>
        <p:spPr>
          <a:xfrm>
            <a:off x="2595937" y="5043743"/>
            <a:ext cx="9596063" cy="1594969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0D283B"/>
              </a:solidFill>
            </a:endParaRPr>
          </a:p>
        </p:txBody>
      </p:sp>
      <p:sp>
        <p:nvSpPr>
          <p:cNvPr id="24" name="Google Shape;508;p54">
            <a:extLst>
              <a:ext uri="{FF2B5EF4-FFF2-40B4-BE49-F238E27FC236}">
                <a16:creationId xmlns:a16="http://schemas.microsoft.com/office/drawing/2014/main" id="{76F84DDD-CD53-429B-80EB-10BA3B075C4F}"/>
              </a:ext>
            </a:extLst>
          </p:cNvPr>
          <p:cNvSpPr txBox="1">
            <a:spLocks/>
          </p:cNvSpPr>
          <p:nvPr/>
        </p:nvSpPr>
        <p:spPr>
          <a:xfrm>
            <a:off x="2709668" y="5456268"/>
            <a:ext cx="48145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sz="6000" b="1" dirty="0">
                <a:solidFill>
                  <a:srgbClr val="0D283B"/>
                </a:solidFill>
                <a:latin typeface="Josefin Sans" pitchFamily="2" charset="0"/>
              </a:rPr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BD54A8-7AC8-4DEA-8EB4-16CD8E1ED427}"/>
              </a:ext>
            </a:extLst>
          </p:cNvPr>
          <p:cNvSpPr txBox="1"/>
          <p:nvPr/>
        </p:nvSpPr>
        <p:spPr>
          <a:xfrm>
            <a:off x="3299358" y="5135922"/>
            <a:ext cx="87844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0D283B"/>
                </a:solidFill>
                <a:latin typeface="Josefin Sans SemiBold" pitchFamily="2" charset="0"/>
              </a:rPr>
              <a:t>Useful</a:t>
            </a:r>
            <a:r>
              <a:rPr lang="pt-PT" dirty="0">
                <a:solidFill>
                  <a:srgbClr val="0D283B"/>
                </a:solidFill>
                <a:latin typeface="Josefin Sans SemiBold" pitchFamily="2" charset="0"/>
              </a:rPr>
              <a:t> future </a:t>
            </a:r>
            <a:r>
              <a:rPr lang="pt-PT" dirty="0" err="1">
                <a:solidFill>
                  <a:srgbClr val="0D283B"/>
                </a:solidFill>
                <a:latin typeface="Josefin Sans SemiBold" pitchFamily="2" charset="0"/>
              </a:rPr>
              <a:t>work</a:t>
            </a:r>
            <a:r>
              <a:rPr lang="pt-PT" dirty="0">
                <a:solidFill>
                  <a:srgbClr val="0D283B"/>
                </a:solidFill>
                <a:latin typeface="Josefin Sans SemiBold" pitchFamily="2" charset="0"/>
              </a:rPr>
              <a:t>:</a:t>
            </a:r>
          </a:p>
          <a:p>
            <a:r>
              <a:rPr lang="pt-PT" dirty="0" err="1">
                <a:solidFill>
                  <a:srgbClr val="0D283B"/>
                </a:solidFill>
                <a:latin typeface="Josefin Sans SemiBold" pitchFamily="2" charset="0"/>
              </a:rPr>
              <a:t>Big</a:t>
            </a:r>
            <a:r>
              <a:rPr lang="pt-PT" dirty="0">
                <a:solidFill>
                  <a:srgbClr val="0D283B"/>
                </a:solidFill>
                <a:latin typeface="Josefin Sans SemiBold" pitchFamily="2" charset="0"/>
              </a:rPr>
              <a:t> data </a:t>
            </a:r>
            <a:r>
              <a:rPr lang="pt-PT" dirty="0" err="1">
                <a:solidFill>
                  <a:srgbClr val="0D283B"/>
                </a:solidFill>
                <a:latin typeface="Josefin Sans SemiBold" pitchFamily="2" charset="0"/>
              </a:rPr>
              <a:t>trajectories</a:t>
            </a:r>
            <a:r>
              <a:rPr lang="pt-PT" dirty="0">
                <a:solidFill>
                  <a:srgbClr val="0D283B"/>
                </a:solidFill>
                <a:latin typeface="Josefin Sans SemiBold" pitchFamily="2" charset="0"/>
              </a:rPr>
              <a:t> </a:t>
            </a:r>
            <a:r>
              <a:rPr lang="pt-PT" dirty="0" err="1">
                <a:solidFill>
                  <a:srgbClr val="0D283B"/>
                </a:solidFill>
                <a:latin typeface="Josefin Sans SemiBold" pitchFamily="2" charset="0"/>
              </a:rPr>
              <a:t>dataset</a:t>
            </a:r>
            <a:r>
              <a:rPr lang="pt-PT" dirty="0">
                <a:solidFill>
                  <a:srgbClr val="0D283B"/>
                </a:solidFill>
                <a:latin typeface="Josefin Sans SemiBold" pitchFamily="2" charset="0"/>
              </a:rPr>
              <a:t> </a:t>
            </a:r>
            <a:r>
              <a:rPr lang="pt-PT" dirty="0" err="1">
                <a:solidFill>
                  <a:srgbClr val="0D283B"/>
                </a:solidFill>
                <a:latin typeface="Josefin Sans SemiBold" pitchFamily="2" charset="0"/>
              </a:rPr>
              <a:t>colection</a:t>
            </a:r>
            <a:endParaRPr lang="pt-PT" dirty="0">
              <a:solidFill>
                <a:srgbClr val="0D283B"/>
              </a:solidFill>
              <a:latin typeface="Josefin Sans SemiBold" pitchFamily="2" charset="0"/>
            </a:endParaRPr>
          </a:p>
          <a:p>
            <a:r>
              <a:rPr lang="pt-PT" dirty="0" err="1">
                <a:solidFill>
                  <a:srgbClr val="0D283B"/>
                </a:solidFill>
                <a:latin typeface="Josefin Sans SemiBold" pitchFamily="2" charset="0"/>
              </a:rPr>
              <a:t>Decrease</a:t>
            </a:r>
            <a:r>
              <a:rPr lang="pt-PT" dirty="0">
                <a:solidFill>
                  <a:srgbClr val="0D283B"/>
                </a:solidFill>
                <a:latin typeface="Josefin Sans SemiBold" pitchFamily="2" charset="0"/>
              </a:rPr>
              <a:t> </a:t>
            </a:r>
            <a:r>
              <a:rPr lang="pt-PT" dirty="0" err="1">
                <a:solidFill>
                  <a:srgbClr val="0D283B"/>
                </a:solidFill>
                <a:latin typeface="Josefin Sans SemiBold" pitchFamily="2" charset="0"/>
              </a:rPr>
              <a:t>image</a:t>
            </a:r>
            <a:r>
              <a:rPr lang="pt-PT" dirty="0">
                <a:solidFill>
                  <a:srgbClr val="0D283B"/>
                </a:solidFill>
                <a:latin typeface="Josefin Sans SemiBold" pitchFamily="2" charset="0"/>
              </a:rPr>
              <a:t> plane </a:t>
            </a:r>
            <a:r>
              <a:rPr lang="pt-PT" dirty="0" err="1">
                <a:solidFill>
                  <a:srgbClr val="0D283B"/>
                </a:solidFill>
                <a:latin typeface="Josefin Sans SemiBold" pitchFamily="2" charset="0"/>
              </a:rPr>
              <a:t>dependency</a:t>
            </a:r>
            <a:endParaRPr lang="pt-PT" dirty="0">
              <a:solidFill>
                <a:srgbClr val="0D283B"/>
              </a:solidFill>
              <a:latin typeface="Josefin Sans SemiBold" pitchFamily="2" charset="0"/>
            </a:endParaRPr>
          </a:p>
          <a:p>
            <a:r>
              <a:rPr lang="pt-PT" dirty="0" err="1">
                <a:solidFill>
                  <a:srgbClr val="0D283B"/>
                </a:solidFill>
                <a:latin typeface="Josefin Sans SemiBold" pitchFamily="2" charset="0"/>
              </a:rPr>
              <a:t>Understand</a:t>
            </a:r>
            <a:r>
              <a:rPr lang="pt-PT" dirty="0">
                <a:solidFill>
                  <a:srgbClr val="0D283B"/>
                </a:solidFill>
                <a:latin typeface="Josefin Sans SemiBold" pitchFamily="2" charset="0"/>
              </a:rPr>
              <a:t> CNN </a:t>
            </a:r>
            <a:r>
              <a:rPr lang="pt-PT" dirty="0" err="1">
                <a:solidFill>
                  <a:srgbClr val="0D283B"/>
                </a:solidFill>
                <a:latin typeface="Josefin Sans SemiBold" pitchFamily="2" charset="0"/>
              </a:rPr>
              <a:t>results</a:t>
            </a:r>
            <a:r>
              <a:rPr lang="pt-PT" dirty="0">
                <a:solidFill>
                  <a:srgbClr val="0D283B"/>
                </a:solidFill>
                <a:latin typeface="Josefin Sans SemiBold" pitchFamily="2" charset="0"/>
              </a:rPr>
              <a:t> (</a:t>
            </a:r>
            <a:r>
              <a:rPr lang="pt-PT" dirty="0" err="1">
                <a:solidFill>
                  <a:srgbClr val="0D283B"/>
                </a:solidFill>
                <a:latin typeface="Josefin Sans SemiBold" pitchFamily="2" charset="0"/>
              </a:rPr>
              <a:t>image</a:t>
            </a:r>
            <a:r>
              <a:rPr lang="pt-PT" dirty="0">
                <a:solidFill>
                  <a:srgbClr val="0D283B"/>
                </a:solidFill>
                <a:latin typeface="Josefin Sans SemiBold" pitchFamily="2" charset="0"/>
              </a:rPr>
              <a:t> </a:t>
            </a:r>
            <a:r>
              <a:rPr lang="pt-PT" dirty="0" err="1">
                <a:solidFill>
                  <a:srgbClr val="0D283B"/>
                </a:solidFill>
                <a:latin typeface="Josefin Sans SemiBold" pitchFamily="2" charset="0"/>
              </a:rPr>
              <a:t>regions</a:t>
            </a:r>
            <a:r>
              <a:rPr lang="pt-PT" dirty="0">
                <a:solidFill>
                  <a:srgbClr val="0D283B"/>
                </a:solidFill>
                <a:latin typeface="Josefin Sans SemiBold" pitchFamily="2" charset="0"/>
              </a:rPr>
              <a:t>)</a:t>
            </a:r>
          </a:p>
          <a:p>
            <a:r>
              <a:rPr lang="pt-PT" dirty="0" err="1">
                <a:solidFill>
                  <a:srgbClr val="0D283B"/>
                </a:solidFill>
                <a:latin typeface="Josefin Sans SemiBold" pitchFamily="2" charset="0"/>
              </a:rPr>
              <a:t>Application</a:t>
            </a:r>
            <a:r>
              <a:rPr lang="pt-PT" dirty="0">
                <a:solidFill>
                  <a:srgbClr val="0D283B"/>
                </a:solidFill>
                <a:latin typeface="Josefin Sans SemiBold" pitchFamily="2" charset="0"/>
              </a:rPr>
              <a:t> to </a:t>
            </a:r>
            <a:r>
              <a:rPr lang="pt-PT" dirty="0" err="1">
                <a:solidFill>
                  <a:srgbClr val="0D283B"/>
                </a:solidFill>
                <a:latin typeface="Josefin Sans SemiBold" pitchFamily="2" charset="0"/>
              </a:rPr>
              <a:t>be</a:t>
            </a:r>
            <a:r>
              <a:rPr lang="pt-PT" dirty="0">
                <a:solidFill>
                  <a:srgbClr val="0D283B"/>
                </a:solidFill>
                <a:latin typeface="Josefin Sans SemiBold" pitchFamily="2" charset="0"/>
              </a:rPr>
              <a:t> </a:t>
            </a:r>
            <a:r>
              <a:rPr lang="pt-PT" dirty="0" err="1">
                <a:solidFill>
                  <a:srgbClr val="0D283B"/>
                </a:solidFill>
                <a:latin typeface="Josefin Sans SemiBold" pitchFamily="2" charset="0"/>
              </a:rPr>
              <a:t>used</a:t>
            </a:r>
            <a:r>
              <a:rPr lang="pt-PT" dirty="0">
                <a:solidFill>
                  <a:srgbClr val="0D283B"/>
                </a:solidFill>
                <a:latin typeface="Josefin Sans SemiBold" pitchFamily="2" charset="0"/>
              </a:rPr>
              <a:t> </a:t>
            </a:r>
            <a:r>
              <a:rPr lang="pt-PT" dirty="0" err="1">
                <a:solidFill>
                  <a:srgbClr val="0D283B"/>
                </a:solidFill>
                <a:latin typeface="Josefin Sans SemiBold" pitchFamily="2" charset="0"/>
              </a:rPr>
              <a:t>by</a:t>
            </a:r>
            <a:r>
              <a:rPr lang="pt-PT" dirty="0">
                <a:solidFill>
                  <a:srgbClr val="0D283B"/>
                </a:solidFill>
                <a:latin typeface="Josefin Sans SemiBold" pitchFamily="2" charset="0"/>
              </a:rPr>
              <a:t> </a:t>
            </a:r>
            <a:r>
              <a:rPr lang="pt-PT" dirty="0" err="1">
                <a:solidFill>
                  <a:srgbClr val="0D283B"/>
                </a:solidFill>
                <a:latin typeface="Josefin Sans SemiBold" pitchFamily="2" charset="0"/>
              </a:rPr>
              <a:t>the</a:t>
            </a:r>
            <a:r>
              <a:rPr lang="pt-PT" dirty="0">
                <a:solidFill>
                  <a:srgbClr val="0D283B"/>
                </a:solidFill>
                <a:latin typeface="Josefin Sans SemiBold" pitchFamily="2" charset="0"/>
              </a:rPr>
              <a:t> </a:t>
            </a:r>
            <a:r>
              <a:rPr lang="pt-PT" dirty="0" err="1">
                <a:solidFill>
                  <a:srgbClr val="0D283B"/>
                </a:solidFill>
                <a:latin typeface="Josefin Sans SemiBold" pitchFamily="2" charset="0"/>
              </a:rPr>
              <a:t>end</a:t>
            </a:r>
            <a:r>
              <a:rPr lang="pt-PT" dirty="0">
                <a:solidFill>
                  <a:srgbClr val="0D283B"/>
                </a:solidFill>
                <a:latin typeface="Josefin Sans SemiBold" pitchFamily="2" charset="0"/>
              </a:rPr>
              <a:t> </a:t>
            </a:r>
            <a:r>
              <a:rPr lang="pt-PT" dirty="0" err="1">
                <a:solidFill>
                  <a:srgbClr val="0D283B"/>
                </a:solidFill>
                <a:latin typeface="Josefin Sans SemiBold" pitchFamily="2" charset="0"/>
              </a:rPr>
              <a:t>users</a:t>
            </a:r>
            <a:r>
              <a:rPr lang="pt-PT" dirty="0">
                <a:solidFill>
                  <a:srgbClr val="0D283B"/>
                </a:solidFill>
                <a:latin typeface="Josefin Sans SemiBold" pitchFamily="2" charset="0"/>
              </a:rPr>
              <a:t> (</a:t>
            </a:r>
            <a:r>
              <a:rPr lang="pt-PT" dirty="0" err="1">
                <a:solidFill>
                  <a:srgbClr val="0D283B"/>
                </a:solidFill>
                <a:latin typeface="Josefin Sans SemiBold" pitchFamily="2" charset="0"/>
              </a:rPr>
              <a:t>biologists</a:t>
            </a:r>
            <a:r>
              <a:rPr lang="pt-PT" dirty="0">
                <a:solidFill>
                  <a:srgbClr val="0D283B"/>
                </a:solidFill>
                <a:latin typeface="Josefin Sans SemiBold" pitchFamily="2" charset="0"/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8618A3-B4D2-4ED3-AFBB-031C655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9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9AD3A-3718-4636-84DA-533A05BD5EB2}"/>
              </a:ext>
            </a:extLst>
          </p:cNvPr>
          <p:cNvSpPr/>
          <p:nvPr/>
        </p:nvSpPr>
        <p:spPr>
          <a:xfrm>
            <a:off x="9955657" y="-14126"/>
            <a:ext cx="1736332" cy="1058238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D283B"/>
                </a:solidFill>
              </a:rPr>
              <a:t>Motivation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E11824-B575-493D-9FB6-BB9609A5066A}"/>
              </a:ext>
            </a:extLst>
          </p:cNvPr>
          <p:cNvSpPr/>
          <p:nvPr/>
        </p:nvSpPr>
        <p:spPr>
          <a:xfrm>
            <a:off x="0" y="697572"/>
            <a:ext cx="6493267" cy="1723548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0D283B"/>
              </a:solidFill>
            </a:endParaRPr>
          </a:p>
        </p:txBody>
      </p:sp>
      <p:sp>
        <p:nvSpPr>
          <p:cNvPr id="6" name="Google Shape;508;p54">
            <a:extLst>
              <a:ext uri="{FF2B5EF4-FFF2-40B4-BE49-F238E27FC236}">
                <a16:creationId xmlns:a16="http://schemas.microsoft.com/office/drawing/2014/main" id="{5382DA4A-FE39-4CAE-BCB5-DD18E958FB9C}"/>
              </a:ext>
            </a:extLst>
          </p:cNvPr>
          <p:cNvSpPr txBox="1">
            <a:spLocks/>
          </p:cNvSpPr>
          <p:nvPr/>
        </p:nvSpPr>
        <p:spPr>
          <a:xfrm>
            <a:off x="113731" y="1110097"/>
            <a:ext cx="48145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sz="6000" b="1" dirty="0">
                <a:solidFill>
                  <a:srgbClr val="0D283B"/>
                </a:solidFill>
                <a:latin typeface="Josefin Sans" pitchFamily="2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4EBBB-5C7F-40AC-B121-4CA646BD9DF0}"/>
              </a:ext>
            </a:extLst>
          </p:cNvPr>
          <p:cNvSpPr txBox="1"/>
          <p:nvPr/>
        </p:nvSpPr>
        <p:spPr>
          <a:xfrm>
            <a:off x="708916" y="753016"/>
            <a:ext cx="58980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solidFill>
                <a:srgbClr val="0D283B"/>
              </a:solidFill>
              <a:latin typeface="Josefin Sans SemiBold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D283B"/>
                </a:solidFill>
                <a:latin typeface="Josefin Sans SemiBold" pitchFamily="2" charset="0"/>
              </a:rPr>
              <a:t>Biologists, research,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D283B"/>
                </a:solidFill>
                <a:latin typeface="Josefin Sans SemiBold" pitchFamily="2" charset="0"/>
              </a:rPr>
              <a:t>Abnormal behaviors, explicit activities</a:t>
            </a:r>
          </a:p>
          <a:p>
            <a:endParaRPr lang="en-US" dirty="0">
              <a:solidFill>
                <a:srgbClr val="0D283B"/>
              </a:solidFill>
              <a:latin typeface="Josefin Sans SemiBold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A6D53-8661-4B65-BF1B-C948CC692605}"/>
              </a:ext>
            </a:extLst>
          </p:cNvPr>
          <p:cNvSpPr/>
          <p:nvPr/>
        </p:nvSpPr>
        <p:spPr>
          <a:xfrm>
            <a:off x="5688459" y="2637863"/>
            <a:ext cx="6493267" cy="1723549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0D283B"/>
              </a:solidFill>
            </a:endParaRPr>
          </a:p>
        </p:txBody>
      </p:sp>
      <p:sp>
        <p:nvSpPr>
          <p:cNvPr id="12" name="Google Shape;508;p54">
            <a:extLst>
              <a:ext uri="{FF2B5EF4-FFF2-40B4-BE49-F238E27FC236}">
                <a16:creationId xmlns:a16="http://schemas.microsoft.com/office/drawing/2014/main" id="{CABC56E5-2031-4548-8974-BF0ED3B23671}"/>
              </a:ext>
            </a:extLst>
          </p:cNvPr>
          <p:cNvSpPr txBox="1">
            <a:spLocks/>
          </p:cNvSpPr>
          <p:nvPr/>
        </p:nvSpPr>
        <p:spPr>
          <a:xfrm>
            <a:off x="5802190" y="3050389"/>
            <a:ext cx="48145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sz="6000" b="1" dirty="0">
                <a:solidFill>
                  <a:srgbClr val="0D283B"/>
                </a:solidFill>
                <a:latin typeface="Josefin Sans" pitchFamily="2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FDDC6B-39B8-4193-8AD1-358527CD0555}"/>
              </a:ext>
            </a:extLst>
          </p:cNvPr>
          <p:cNvSpPr txBox="1"/>
          <p:nvPr/>
        </p:nvSpPr>
        <p:spPr>
          <a:xfrm>
            <a:off x="6397375" y="2818974"/>
            <a:ext cx="589808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D283B"/>
                </a:solidFill>
                <a:latin typeface="Josefin Sans SemiBold" pitchFamily="2" charset="0"/>
              </a:rPr>
              <a:t>Abnormal behaviors: disease, habitat integration, integration with other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D283B"/>
                </a:solidFill>
                <a:latin typeface="Josefin Sans SemiBold" pitchFamily="2" charset="0"/>
              </a:rPr>
              <a:t>Underfeeding: aggressive behaviors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D283B"/>
                </a:solidFill>
                <a:latin typeface="Josefin Sans SemiBold" pitchFamily="2" charset="0"/>
              </a:rPr>
              <a:t>Overfeeding: food waste, water quality</a:t>
            </a:r>
          </a:p>
          <a:p>
            <a:endParaRPr lang="en-US" dirty="0">
              <a:solidFill>
                <a:srgbClr val="0D283B"/>
              </a:solidFill>
              <a:latin typeface="Josefin Sans SemiBold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0FAFB5-4C8D-441C-8E48-B831B2460037}"/>
              </a:ext>
            </a:extLst>
          </p:cNvPr>
          <p:cNvSpPr/>
          <p:nvPr/>
        </p:nvSpPr>
        <p:spPr>
          <a:xfrm>
            <a:off x="0" y="4646477"/>
            <a:ext cx="6493267" cy="1723549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0D283B"/>
              </a:solidFill>
            </a:endParaRPr>
          </a:p>
        </p:txBody>
      </p:sp>
      <p:sp>
        <p:nvSpPr>
          <p:cNvPr id="15" name="Google Shape;508;p54">
            <a:extLst>
              <a:ext uri="{FF2B5EF4-FFF2-40B4-BE49-F238E27FC236}">
                <a16:creationId xmlns:a16="http://schemas.microsoft.com/office/drawing/2014/main" id="{0A0449A7-A661-4F13-944C-561B86D2565F}"/>
              </a:ext>
            </a:extLst>
          </p:cNvPr>
          <p:cNvSpPr txBox="1">
            <a:spLocks/>
          </p:cNvSpPr>
          <p:nvPr/>
        </p:nvSpPr>
        <p:spPr>
          <a:xfrm>
            <a:off x="113731" y="5059003"/>
            <a:ext cx="48145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sz="6000" b="1" dirty="0">
                <a:solidFill>
                  <a:srgbClr val="0D283B"/>
                </a:solidFill>
                <a:latin typeface="Josefin Sans" pitchFamily="2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FDF98D-9540-4BC6-9627-5943569736E9}"/>
              </a:ext>
            </a:extLst>
          </p:cNvPr>
          <p:cNvSpPr txBox="1"/>
          <p:nvPr/>
        </p:nvSpPr>
        <p:spPr>
          <a:xfrm>
            <a:off x="708916" y="4944305"/>
            <a:ext cx="58980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D283B"/>
                </a:solidFill>
                <a:latin typeface="Josefin Sans SemiBold" pitchFamily="2" charset="0"/>
              </a:rPr>
              <a:t>Real time visual inspection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D283B"/>
                </a:solidFill>
                <a:latin typeface="Josefin Sans SemiBold" pitchFamily="2" charset="0"/>
              </a:rPr>
              <a:t>Camera 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D283B"/>
                </a:solidFill>
                <a:latin typeface="Josefin Sans SemiBold" pitchFamily="2" charset="0"/>
              </a:rPr>
              <a:t>Lots of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283B"/>
              </a:solidFill>
              <a:latin typeface="Josefin Sans SemiBold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4D3067-3DDC-4EF0-9B75-C41252D0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9AD3A-3718-4636-84DA-533A05BD5EB2}"/>
              </a:ext>
            </a:extLst>
          </p:cNvPr>
          <p:cNvSpPr/>
          <p:nvPr/>
        </p:nvSpPr>
        <p:spPr>
          <a:xfrm>
            <a:off x="9955657" y="-14126"/>
            <a:ext cx="1736332" cy="1058238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D283B"/>
                </a:solidFill>
              </a:rPr>
              <a:t>Objectives</a:t>
            </a:r>
            <a:endParaRPr lang="en-US" sz="2000" dirty="0">
              <a:solidFill>
                <a:srgbClr val="0D283B"/>
              </a:solidFill>
            </a:endParaRPr>
          </a:p>
        </p:txBody>
      </p:sp>
      <p:pic>
        <p:nvPicPr>
          <p:cNvPr id="3" name="v29_Trim">
            <a:hlinkClick r:id="" action="ppaction://media"/>
            <a:extLst>
              <a:ext uri="{FF2B5EF4-FFF2-40B4-BE49-F238E27FC236}">
                <a16:creationId xmlns:a16="http://schemas.microsoft.com/office/drawing/2014/main" id="{933A7F13-D6CF-446A-8A77-523961FC07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4" t="8052" r="-56" b="8853"/>
          <a:stretch/>
        </p:blipFill>
        <p:spPr>
          <a:xfrm>
            <a:off x="6096000" y="2030430"/>
            <a:ext cx="6096000" cy="3380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6C1AB2-0EDA-458D-B793-4AE1EDCE56D1}"/>
              </a:ext>
            </a:extLst>
          </p:cNvPr>
          <p:cNvSpPr txBox="1"/>
          <p:nvPr/>
        </p:nvSpPr>
        <p:spPr>
          <a:xfrm>
            <a:off x="215757" y="5583055"/>
            <a:ext cx="2219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osefin Sans" pitchFamily="2" charset="0"/>
              </a:rPr>
              <a:t>Feeding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3E8EE4-964B-4855-AF84-F142025FC28B}"/>
              </a:ext>
            </a:extLst>
          </p:cNvPr>
          <p:cNvSpPr txBox="1"/>
          <p:nvPr/>
        </p:nvSpPr>
        <p:spPr>
          <a:xfrm>
            <a:off x="6616557" y="5583055"/>
            <a:ext cx="544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osefin Sans" pitchFamily="2" charset="0"/>
              </a:rPr>
              <a:t>Interesting</a:t>
            </a:r>
            <a:r>
              <a:rPr lang="pt-PT" sz="2400" b="1" dirty="0">
                <a:solidFill>
                  <a:schemeClr val="bg1"/>
                </a:solidFill>
                <a:latin typeface="Josefin Sans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Josefin Sans" pitchFamily="2" charset="0"/>
              </a:rPr>
              <a:t>episodes and anomalies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16FDF4-B7C4-4A4C-8092-9A577743041B}"/>
              </a:ext>
            </a:extLst>
          </p:cNvPr>
          <p:cNvSpPr txBox="1"/>
          <p:nvPr/>
        </p:nvSpPr>
        <p:spPr>
          <a:xfrm>
            <a:off x="215757" y="1075808"/>
            <a:ext cx="5292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Josefin Sans" pitchFamily="2" charset="0"/>
              </a:rPr>
              <a:t>Lisbon Oceanarium – Main Tank</a:t>
            </a:r>
          </a:p>
          <a:p>
            <a:r>
              <a:rPr lang="en-US" sz="2400" b="1" dirty="0">
                <a:solidFill>
                  <a:schemeClr val="bg1"/>
                </a:solidFill>
                <a:latin typeface="Josefin Sans" pitchFamily="2" charset="0"/>
              </a:rPr>
              <a:t>Sharks, Manta Rays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AE2D3-CEF3-4011-A684-05D517B49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8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9AD3A-3718-4636-84DA-533A05BD5EB2}"/>
              </a:ext>
            </a:extLst>
          </p:cNvPr>
          <p:cNvSpPr/>
          <p:nvPr/>
        </p:nvSpPr>
        <p:spPr>
          <a:xfrm>
            <a:off x="9955657" y="-14126"/>
            <a:ext cx="1736332" cy="1058238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D283B"/>
                </a:solidFill>
              </a:rPr>
              <a:t>Related 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E11824-B575-493D-9FB6-BB9609A5066A}"/>
              </a:ext>
            </a:extLst>
          </p:cNvPr>
          <p:cNvSpPr/>
          <p:nvPr/>
        </p:nvSpPr>
        <p:spPr>
          <a:xfrm>
            <a:off x="0" y="697572"/>
            <a:ext cx="9596063" cy="1723548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0D283B"/>
              </a:solidFill>
            </a:endParaRPr>
          </a:p>
        </p:txBody>
      </p:sp>
      <p:sp>
        <p:nvSpPr>
          <p:cNvPr id="6" name="Google Shape;508;p54">
            <a:extLst>
              <a:ext uri="{FF2B5EF4-FFF2-40B4-BE49-F238E27FC236}">
                <a16:creationId xmlns:a16="http://schemas.microsoft.com/office/drawing/2014/main" id="{5382DA4A-FE39-4CAE-BCB5-DD18E958FB9C}"/>
              </a:ext>
            </a:extLst>
          </p:cNvPr>
          <p:cNvSpPr txBox="1">
            <a:spLocks/>
          </p:cNvSpPr>
          <p:nvPr/>
        </p:nvSpPr>
        <p:spPr>
          <a:xfrm>
            <a:off x="113731" y="1110097"/>
            <a:ext cx="48145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sz="6000" b="1" dirty="0">
                <a:solidFill>
                  <a:srgbClr val="0D283B"/>
                </a:solidFill>
                <a:latin typeface="Josefin Sans" pitchFamily="2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4EBBB-5C7F-40AC-B121-4CA646BD9DF0}"/>
              </a:ext>
            </a:extLst>
          </p:cNvPr>
          <p:cNvSpPr txBox="1"/>
          <p:nvPr/>
        </p:nvSpPr>
        <p:spPr>
          <a:xfrm>
            <a:off x="703421" y="820682"/>
            <a:ext cx="87844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D283B"/>
                </a:solidFill>
                <a:latin typeface="Josefin Sans SemiBold" pitchFamily="2" charset="0"/>
              </a:rPr>
              <a:t>Detection, Tracking, Classification </a:t>
            </a:r>
          </a:p>
          <a:p>
            <a:r>
              <a:rPr lang="en-US" dirty="0">
                <a:solidFill>
                  <a:srgbClr val="0D283B"/>
                </a:solidFill>
                <a:latin typeface="Josefin Sans SemiBold" pitchFamily="2" charset="0"/>
              </a:rPr>
              <a:t>Detection: background subtraction methods, YOLO</a:t>
            </a:r>
          </a:p>
          <a:p>
            <a:r>
              <a:rPr lang="en-US" dirty="0">
                <a:solidFill>
                  <a:srgbClr val="0D283B"/>
                </a:solidFill>
                <a:latin typeface="Josefin Sans SemiBold" pitchFamily="2" charset="0"/>
              </a:rPr>
              <a:t>Tracking: position and color, Kalman Filter, color history, temporary tracks</a:t>
            </a:r>
          </a:p>
          <a:p>
            <a:r>
              <a:rPr lang="en-US" dirty="0">
                <a:solidFill>
                  <a:srgbClr val="0D283B"/>
                </a:solidFill>
                <a:latin typeface="Josefin Sans SemiBold" pitchFamily="2" charset="0"/>
              </a:rPr>
              <a:t>Classification: linear regression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A6D53-8661-4B65-BF1B-C948CC692605}"/>
              </a:ext>
            </a:extLst>
          </p:cNvPr>
          <p:cNvSpPr/>
          <p:nvPr/>
        </p:nvSpPr>
        <p:spPr>
          <a:xfrm>
            <a:off x="2585663" y="2637863"/>
            <a:ext cx="9596063" cy="1723549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0D283B"/>
              </a:solidFill>
            </a:endParaRPr>
          </a:p>
        </p:txBody>
      </p:sp>
      <p:sp>
        <p:nvSpPr>
          <p:cNvPr id="12" name="Google Shape;508;p54">
            <a:extLst>
              <a:ext uri="{FF2B5EF4-FFF2-40B4-BE49-F238E27FC236}">
                <a16:creationId xmlns:a16="http://schemas.microsoft.com/office/drawing/2014/main" id="{CABC56E5-2031-4548-8974-BF0ED3B23671}"/>
              </a:ext>
            </a:extLst>
          </p:cNvPr>
          <p:cNvSpPr txBox="1">
            <a:spLocks/>
          </p:cNvSpPr>
          <p:nvPr/>
        </p:nvSpPr>
        <p:spPr>
          <a:xfrm>
            <a:off x="2765179" y="2955998"/>
            <a:ext cx="48145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sz="6000" b="1" dirty="0">
                <a:solidFill>
                  <a:srgbClr val="0D283B"/>
                </a:solidFill>
                <a:latin typeface="Josefin Sans" pitchFamily="2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0FAFB5-4C8D-441C-8E48-B831B2460037}"/>
              </a:ext>
            </a:extLst>
          </p:cNvPr>
          <p:cNvSpPr/>
          <p:nvPr/>
        </p:nvSpPr>
        <p:spPr>
          <a:xfrm>
            <a:off x="0" y="4646477"/>
            <a:ext cx="8784405" cy="1723549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0D283B"/>
              </a:solidFill>
            </a:endParaRPr>
          </a:p>
        </p:txBody>
      </p:sp>
      <p:sp>
        <p:nvSpPr>
          <p:cNvPr id="15" name="Google Shape;508;p54">
            <a:extLst>
              <a:ext uri="{FF2B5EF4-FFF2-40B4-BE49-F238E27FC236}">
                <a16:creationId xmlns:a16="http://schemas.microsoft.com/office/drawing/2014/main" id="{0A0449A7-A661-4F13-944C-561B86D2565F}"/>
              </a:ext>
            </a:extLst>
          </p:cNvPr>
          <p:cNvSpPr txBox="1">
            <a:spLocks/>
          </p:cNvSpPr>
          <p:nvPr/>
        </p:nvSpPr>
        <p:spPr>
          <a:xfrm>
            <a:off x="113731" y="5059003"/>
            <a:ext cx="48145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sz="6000" b="1" dirty="0">
                <a:solidFill>
                  <a:srgbClr val="0D283B"/>
                </a:solidFill>
                <a:latin typeface="Josefin Sans" pitchFamily="2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542D1-E421-4841-81C4-9D589C342AA0}"/>
              </a:ext>
            </a:extLst>
          </p:cNvPr>
          <p:cNvSpPr txBox="1"/>
          <p:nvPr/>
        </p:nvSpPr>
        <p:spPr>
          <a:xfrm>
            <a:off x="3426149" y="2713639"/>
            <a:ext cx="8784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0D283B"/>
                </a:solidFill>
                <a:latin typeface="Josefin Sans SemiBold" pitchFamily="2" charset="0"/>
              </a:rPr>
              <a:t>Abnormal </a:t>
            </a:r>
            <a:r>
              <a:rPr lang="en-US" sz="2400" dirty="0">
                <a:solidFill>
                  <a:srgbClr val="0D283B"/>
                </a:solidFill>
                <a:latin typeface="Josefin Sans SemiBold" pitchFamily="2" charset="0"/>
              </a:rPr>
              <a:t>Behavior</a:t>
            </a:r>
            <a:r>
              <a:rPr lang="pt-PT" sz="2400" dirty="0">
                <a:solidFill>
                  <a:srgbClr val="0D283B"/>
                </a:solidFill>
                <a:latin typeface="Josefin Sans SemiBold" pitchFamily="2" charset="0"/>
              </a:rPr>
              <a:t> </a:t>
            </a:r>
            <a:r>
              <a:rPr lang="en-US" sz="2400" dirty="0">
                <a:solidFill>
                  <a:srgbClr val="0D283B"/>
                </a:solidFill>
                <a:latin typeface="Josefin Sans SemiBold" pitchFamily="2" charset="0"/>
              </a:rPr>
              <a:t>Detection</a:t>
            </a:r>
          </a:p>
          <a:p>
            <a:r>
              <a:rPr lang="en-US" dirty="0">
                <a:solidFill>
                  <a:srgbClr val="0D283B"/>
                </a:solidFill>
                <a:latin typeface="Josefin Sans SemiBold" pitchFamily="2" charset="0"/>
              </a:rPr>
              <a:t>Cascade of rules: motion features</a:t>
            </a:r>
          </a:p>
          <a:p>
            <a:r>
              <a:rPr lang="en-US" dirty="0">
                <a:solidFill>
                  <a:srgbClr val="0D283B"/>
                </a:solidFill>
                <a:latin typeface="Josefin Sans SemiBold" pitchFamily="2" charset="0"/>
              </a:rPr>
              <a:t>velocity and turning angle dispersion</a:t>
            </a:r>
          </a:p>
          <a:p>
            <a:r>
              <a:rPr lang="en-US" dirty="0">
                <a:solidFill>
                  <a:srgbClr val="0D283B"/>
                </a:solidFill>
                <a:latin typeface="Josefin Sans SemiBold" pitchFamily="2" charset="0"/>
              </a:rPr>
              <a:t>Clustering approaches: position-based</a:t>
            </a:r>
          </a:p>
          <a:p>
            <a:r>
              <a:rPr lang="en-US" dirty="0">
                <a:solidFill>
                  <a:srgbClr val="0D283B"/>
                </a:solidFill>
                <a:latin typeface="Josefin Sans SemiBold" pitchFamily="2" charset="0"/>
              </a:rPr>
              <a:t>Classification: hierarchical classifier based on motion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281B4E-FBB2-40E5-94F5-D9E3A6D833B5}"/>
              </a:ext>
            </a:extLst>
          </p:cNvPr>
          <p:cNvSpPr txBox="1"/>
          <p:nvPr/>
        </p:nvSpPr>
        <p:spPr>
          <a:xfrm>
            <a:off x="811658" y="4861920"/>
            <a:ext cx="87844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D283B"/>
                </a:solidFill>
                <a:latin typeface="Josefin Sans SemiBold" pitchFamily="2" charset="0"/>
              </a:rPr>
              <a:t>Activity Recognition (feeding)</a:t>
            </a:r>
          </a:p>
          <a:p>
            <a:r>
              <a:rPr lang="en-US" dirty="0">
                <a:solidFill>
                  <a:srgbClr val="0D283B"/>
                </a:solidFill>
                <a:latin typeface="Josefin Sans SemiBold" pitchFamily="2" charset="0"/>
              </a:rPr>
              <a:t>Accelerometer data: rules/CNN</a:t>
            </a:r>
          </a:p>
          <a:p>
            <a:r>
              <a:rPr lang="en-US" dirty="0">
                <a:solidFill>
                  <a:srgbClr val="0D283B"/>
                </a:solidFill>
                <a:latin typeface="Josefin Sans SemiBold" pitchFamily="2" charset="0"/>
              </a:rPr>
              <a:t>Aggregation Index</a:t>
            </a:r>
          </a:p>
          <a:p>
            <a:r>
              <a:rPr lang="en-US" dirty="0">
                <a:solidFill>
                  <a:srgbClr val="0D283B"/>
                </a:solidFill>
                <a:latin typeface="Josefin Sans SemiBold" pitchFamily="2" charset="0"/>
              </a:rPr>
              <a:t>CNN, input image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22E783-186E-465F-9FE9-E65DE8227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26746-0CB2-4C8A-AB2A-ECF310041523}"/>
              </a:ext>
            </a:extLst>
          </p:cNvPr>
          <p:cNvSpPr txBox="1"/>
          <p:nvPr/>
        </p:nvSpPr>
        <p:spPr>
          <a:xfrm>
            <a:off x="9955657" y="6534313"/>
            <a:ext cx="124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Faltam </a:t>
            </a:r>
            <a:r>
              <a:rPr lang="pt-PT" dirty="0" err="1">
                <a:solidFill>
                  <a:srgbClr val="FF0000"/>
                </a:solidFill>
              </a:rPr>
              <a:t>refs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2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BAFDCB-A198-4D8F-851C-3C93FE89A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1" t="11647" r="11207" b="13104"/>
          <a:stretch/>
        </p:blipFill>
        <p:spPr>
          <a:xfrm>
            <a:off x="-464710" y="0"/>
            <a:ext cx="12771674" cy="69368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0FDA99-CC86-4DEB-9472-03A3E2FAD397}"/>
              </a:ext>
            </a:extLst>
          </p:cNvPr>
          <p:cNvSpPr/>
          <p:nvPr/>
        </p:nvSpPr>
        <p:spPr>
          <a:xfrm>
            <a:off x="1934966" y="1218373"/>
            <a:ext cx="8322067" cy="4500081"/>
          </a:xfrm>
          <a:prstGeom prst="rect">
            <a:avLst/>
          </a:prstGeom>
          <a:noFill/>
          <a:ln w="38100">
            <a:solidFill>
              <a:srgbClr val="C4D3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18DA9-629B-497E-8792-931180A70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990"/>
            <a:ext cx="10515600" cy="2864020"/>
          </a:xfrm>
          <a:solidFill>
            <a:srgbClr val="0D283B"/>
          </a:solidFill>
        </p:spPr>
        <p:txBody>
          <a:bodyPr>
            <a:normAutofit/>
          </a:bodyPr>
          <a:lstStyle/>
          <a:p>
            <a:pPr algn="ctr"/>
            <a:r>
              <a:rPr lang="pt-PT" sz="9600" b="1" dirty="0" err="1">
                <a:solidFill>
                  <a:srgbClr val="C4D3D6"/>
                </a:solidFill>
              </a:rPr>
              <a:t>Implementation</a:t>
            </a:r>
            <a:endParaRPr lang="en-US" sz="9600" b="1" dirty="0">
              <a:solidFill>
                <a:srgbClr val="C4D3D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6D7A1E-DA4F-41AB-9B55-F9CA8960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85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B6F4C2E-54E3-4C18-A241-2F02856CE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667"/>
            <a:ext cx="12192000" cy="5757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C4A9DA-22B3-416B-A4FF-CB91D5251940}"/>
              </a:ext>
            </a:extLst>
          </p:cNvPr>
          <p:cNvSpPr txBox="1"/>
          <p:nvPr/>
        </p:nvSpPr>
        <p:spPr>
          <a:xfrm>
            <a:off x="441788" y="195209"/>
            <a:ext cx="3328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E6427-EA54-4A0C-8026-E2968E831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56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C4A9DA-22B3-416B-A4FF-CB91D5251940}"/>
              </a:ext>
            </a:extLst>
          </p:cNvPr>
          <p:cNvSpPr txBox="1"/>
          <p:nvPr/>
        </p:nvSpPr>
        <p:spPr>
          <a:xfrm>
            <a:off x="452062" y="0"/>
            <a:ext cx="5455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err="1">
                <a:solidFill>
                  <a:schemeClr val="bg1"/>
                </a:solidFill>
              </a:rPr>
              <a:t>Trajectories</a:t>
            </a:r>
            <a:r>
              <a:rPr lang="pt-PT" sz="3600" dirty="0">
                <a:solidFill>
                  <a:schemeClr val="bg1"/>
                </a:solidFill>
              </a:rPr>
              <a:t> </a:t>
            </a:r>
            <a:r>
              <a:rPr lang="pt-PT" sz="3600" dirty="0" err="1">
                <a:solidFill>
                  <a:schemeClr val="bg1"/>
                </a:solidFill>
              </a:rPr>
              <a:t>Pre-Processing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interpolation-example2">
            <a:hlinkClick r:id="" action="ppaction://media"/>
            <a:extLst>
              <a:ext uri="{FF2B5EF4-FFF2-40B4-BE49-F238E27FC236}">
                <a16:creationId xmlns:a16="http://schemas.microsoft.com/office/drawing/2014/main" id="{4D716FDB-EC32-43EE-B25F-D7D498691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3377" y="952962"/>
            <a:ext cx="5455578" cy="3637052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6FBE3C-D65D-4D5D-9002-009521E841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44609" b="48622"/>
          <a:stretch/>
        </p:blipFill>
        <p:spPr>
          <a:xfrm>
            <a:off x="3735461" y="4736690"/>
            <a:ext cx="2374412" cy="1605303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5DB6CC-794C-4A00-A36A-D6671FE676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7" r="51865" b="47774"/>
          <a:stretch/>
        </p:blipFill>
        <p:spPr>
          <a:xfrm>
            <a:off x="6096000" y="4736689"/>
            <a:ext cx="2210025" cy="1605303"/>
          </a:xfrm>
          <a:prstGeom prst="rect">
            <a:avLst/>
          </a:prstGeom>
        </p:spPr>
      </p:pic>
      <p:pic>
        <p:nvPicPr>
          <p:cNvPr id="9" name="segmentation-example">
            <a:hlinkClick r:id="" action="ppaction://media"/>
            <a:extLst>
              <a:ext uri="{FF2B5EF4-FFF2-40B4-BE49-F238E27FC236}">
                <a16:creationId xmlns:a16="http://schemas.microsoft.com/office/drawing/2014/main" id="{7852F28A-0FFB-48A2-A956-43E23706AEE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83045" y="952962"/>
            <a:ext cx="5455578" cy="36370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F46222-2A91-4598-B20D-60FCBA9C7E0E}"/>
              </a:ext>
            </a:extLst>
          </p:cNvPr>
          <p:cNvSpPr txBox="1"/>
          <p:nvPr/>
        </p:nvSpPr>
        <p:spPr>
          <a:xfrm>
            <a:off x="327903" y="4590014"/>
            <a:ext cx="179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Interpolation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57772F-D01B-4E4B-BD18-F4E3DC63171C}"/>
              </a:ext>
            </a:extLst>
          </p:cNvPr>
          <p:cNvSpPr txBox="1"/>
          <p:nvPr/>
        </p:nvSpPr>
        <p:spPr>
          <a:xfrm>
            <a:off x="10491306" y="4590014"/>
            <a:ext cx="179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91E387-656E-499E-8F91-F0A562FC0442}"/>
              </a:ext>
            </a:extLst>
          </p:cNvPr>
          <p:cNvSpPr txBox="1"/>
          <p:nvPr/>
        </p:nvSpPr>
        <p:spPr>
          <a:xfrm>
            <a:off x="3735461" y="6341992"/>
            <a:ext cx="179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Filtering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E2EFDB-B24A-41B3-8150-C706F886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7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3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C4A9DA-22B3-416B-A4FF-CB91D5251940}"/>
              </a:ext>
            </a:extLst>
          </p:cNvPr>
          <p:cNvSpPr txBox="1"/>
          <p:nvPr/>
        </p:nvSpPr>
        <p:spPr>
          <a:xfrm>
            <a:off x="452062" y="0"/>
            <a:ext cx="5455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Feature Extraction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F0EF6-B4C4-425B-B0C6-CBC5373122D0}"/>
              </a:ext>
            </a:extLst>
          </p:cNvPr>
          <p:cNvSpPr/>
          <p:nvPr/>
        </p:nvSpPr>
        <p:spPr>
          <a:xfrm>
            <a:off x="452062" y="806521"/>
            <a:ext cx="1736332" cy="1058238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D283B"/>
                </a:solidFill>
              </a:rPr>
              <a:t>velocity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44273-8384-4F8E-9A88-7083E27CE00B}"/>
              </a:ext>
            </a:extLst>
          </p:cNvPr>
          <p:cNvSpPr/>
          <p:nvPr/>
        </p:nvSpPr>
        <p:spPr>
          <a:xfrm>
            <a:off x="2948685" y="806521"/>
            <a:ext cx="1736332" cy="1058238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D283B"/>
                </a:solidFill>
              </a:rPr>
              <a:t>acceleration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9F0CC4-359C-46F5-AD88-61E30577067F}"/>
              </a:ext>
            </a:extLst>
          </p:cNvPr>
          <p:cNvSpPr/>
          <p:nvPr/>
        </p:nvSpPr>
        <p:spPr>
          <a:xfrm>
            <a:off x="2948685" y="2045841"/>
            <a:ext cx="1736332" cy="1058238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D283B"/>
                </a:solidFill>
              </a:rPr>
              <a:t>turning angle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7ED5D7-255C-4482-A448-6478B13AC511}"/>
              </a:ext>
            </a:extLst>
          </p:cNvPr>
          <p:cNvSpPr/>
          <p:nvPr/>
        </p:nvSpPr>
        <p:spPr>
          <a:xfrm>
            <a:off x="5443591" y="806521"/>
            <a:ext cx="1736332" cy="1058238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D283B"/>
                </a:solidFill>
              </a:rPr>
              <a:t>curvature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13B3CF-016A-46F6-A724-12643E35D232}"/>
              </a:ext>
            </a:extLst>
          </p:cNvPr>
          <p:cNvSpPr/>
          <p:nvPr/>
        </p:nvSpPr>
        <p:spPr>
          <a:xfrm>
            <a:off x="452062" y="2045841"/>
            <a:ext cx="1736332" cy="1058238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D283B"/>
                </a:solidFill>
              </a:rPr>
              <a:t>centered distance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A7937F-FD2F-4490-B718-B11A161B59A0}"/>
              </a:ext>
            </a:extLst>
          </p:cNvPr>
          <p:cNvSpPr/>
          <p:nvPr/>
        </p:nvSpPr>
        <p:spPr>
          <a:xfrm>
            <a:off x="5443591" y="2045841"/>
            <a:ext cx="1736332" cy="1058238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D283B"/>
                </a:solidFill>
              </a:rPr>
              <a:t>bounding box aspect ratio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4EF839-8BCF-4879-A0F4-37F2E9E30019}"/>
              </a:ext>
            </a:extLst>
          </p:cNvPr>
          <p:cNvSpPr/>
          <p:nvPr/>
        </p:nvSpPr>
        <p:spPr>
          <a:xfrm>
            <a:off x="7938497" y="806521"/>
            <a:ext cx="1736332" cy="1058238"/>
          </a:xfrm>
          <a:prstGeom prst="rect">
            <a:avLst/>
          </a:prstGeom>
          <a:solidFill>
            <a:srgbClr val="C4D3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D283B"/>
                </a:solidFill>
              </a:rPr>
              <a:t>regions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5216829-2F83-425B-88C5-E23634C3B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80" y="3439273"/>
            <a:ext cx="6515919" cy="31697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42B982-066C-49AC-A2D8-053BB270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65822-C810-4008-B881-6864F0790E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26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1515</TotalTime>
  <Words>583</Words>
  <Application>Microsoft Office PowerPoint</Application>
  <PresentationFormat>Widescreen</PresentationFormat>
  <Paragraphs>193</Paragraphs>
  <Slides>21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Josefin Sans</vt:lpstr>
      <vt:lpstr>Josefin Sans SemiBold</vt:lpstr>
      <vt:lpstr>Office Theme</vt:lpstr>
      <vt:lpstr>Fish Behavior Detection through Video Frames and Trajectories</vt:lpstr>
      <vt:lpstr>PowerPoint Presentation</vt:lpstr>
      <vt:lpstr>PowerPoint Presentation</vt:lpstr>
      <vt:lpstr>PowerPoint Presentation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Fish Behavior Detection through Video Frames and Trajectories</dc:title>
  <dc:creator>Gonçalo Adolfo</dc:creator>
  <cp:lastModifiedBy>Gonçalo Adolfo</cp:lastModifiedBy>
  <cp:revision>64</cp:revision>
  <dcterms:created xsi:type="dcterms:W3CDTF">2021-11-10T19:20:07Z</dcterms:created>
  <dcterms:modified xsi:type="dcterms:W3CDTF">2021-11-15T16:10:56Z</dcterms:modified>
</cp:coreProperties>
</file>